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Lst>
  <p:sldSz cx="13004800" cy="9753600"/>
  <p:notesSz cx="6858000" cy="9144000"/>
  <p:defaultTextStyle>
    <a:lvl1pPr algn="ctr" defTabSz="584200">
      <a:defRPr sz="4200">
        <a:latin typeface="Gill Sans"/>
        <a:ea typeface="Gill Sans"/>
        <a:cs typeface="Gill Sans"/>
        <a:sym typeface="Gill Sans"/>
      </a:defRPr>
    </a:lvl1pPr>
    <a:lvl2pPr indent="342900" algn="ctr" defTabSz="584200">
      <a:defRPr sz="4200">
        <a:latin typeface="Gill Sans"/>
        <a:ea typeface="Gill Sans"/>
        <a:cs typeface="Gill Sans"/>
        <a:sym typeface="Gill Sans"/>
      </a:defRPr>
    </a:lvl2pPr>
    <a:lvl3pPr indent="685800" algn="ctr" defTabSz="584200">
      <a:defRPr sz="4200">
        <a:latin typeface="Gill Sans"/>
        <a:ea typeface="Gill Sans"/>
        <a:cs typeface="Gill Sans"/>
        <a:sym typeface="Gill Sans"/>
      </a:defRPr>
    </a:lvl3pPr>
    <a:lvl4pPr indent="1028700" algn="ctr" defTabSz="584200">
      <a:defRPr sz="4200">
        <a:latin typeface="Gill Sans"/>
        <a:ea typeface="Gill Sans"/>
        <a:cs typeface="Gill Sans"/>
        <a:sym typeface="Gill Sans"/>
      </a:defRPr>
    </a:lvl4pPr>
    <a:lvl5pPr indent="1371600" algn="ctr" defTabSz="584200">
      <a:defRPr sz="4200">
        <a:latin typeface="Gill Sans"/>
        <a:ea typeface="Gill Sans"/>
        <a:cs typeface="Gill Sans"/>
        <a:sym typeface="Gill Sans"/>
      </a:defRPr>
    </a:lvl5pPr>
    <a:lvl6pPr indent="1714500" algn="ctr" defTabSz="584200">
      <a:defRPr sz="4200">
        <a:latin typeface="Gill Sans"/>
        <a:ea typeface="Gill Sans"/>
        <a:cs typeface="Gill Sans"/>
        <a:sym typeface="Gill Sans"/>
      </a:defRPr>
    </a:lvl6pPr>
    <a:lvl7pPr indent="2057400" algn="ctr" defTabSz="584200">
      <a:defRPr sz="4200">
        <a:latin typeface="Gill Sans"/>
        <a:ea typeface="Gill Sans"/>
        <a:cs typeface="Gill Sans"/>
        <a:sym typeface="Gill Sans"/>
      </a:defRPr>
    </a:lvl7pPr>
    <a:lvl8pPr indent="2400300" algn="ctr" defTabSz="584200">
      <a:defRPr sz="4200">
        <a:latin typeface="Gill Sans"/>
        <a:ea typeface="Gill Sans"/>
        <a:cs typeface="Gill Sans"/>
        <a:sym typeface="Gill Sans"/>
      </a:defRPr>
    </a:lvl8pPr>
    <a:lvl9pPr indent="2743200" algn="ctr" defTabSz="584200">
      <a:defRPr sz="4200">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Shape 100"/>
          <p:cNvSpPr/>
          <p:nvPr>
            <p:ph type="sldImg"/>
          </p:nvPr>
        </p:nvSpPr>
        <p:spPr>
          <a:xfrm>
            <a:off x="1143000" y="685800"/>
            <a:ext cx="4572000" cy="3429000"/>
          </a:xfrm>
          <a:prstGeom prst="rect">
            <a:avLst/>
          </a:prstGeom>
        </p:spPr>
        <p:txBody>
          <a:bodyPr/>
          <a:lstStyle/>
          <a:p>
            <a:pPr lvl="0"/>
          </a:p>
        </p:txBody>
      </p:sp>
      <p:sp>
        <p:nvSpPr>
          <p:cNvPr id="101" name="Shape 101"/>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lvl="0"/>
          </a:p>
        </p:txBody>
      </p:sp>
      <p:sp>
        <p:nvSpPr>
          <p:cNvPr id="115" name="Shape 115"/>
          <p:cNvSpPr/>
          <p:nvPr>
            <p:ph type="body" sz="quarter" idx="1"/>
          </p:nvPr>
        </p:nvSpPr>
        <p:spPr>
          <a:prstGeom prst="rect">
            <a:avLst/>
          </a:prstGeom>
        </p:spPr>
        <p:txBody>
          <a:bodyPr/>
          <a:lstStyle/>
          <a:p>
            <a:pPr lvl="0">
              <a:defRPr sz="1800"/>
            </a:pPr>
            <a:r>
              <a:rPr sz="2200"/>
              <a:t>Elementary particles and their interactions are described with the SM which is a QFT based on gauge symmetries…..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lvl="0"/>
          </a:p>
        </p:txBody>
      </p:sp>
      <p:sp>
        <p:nvSpPr>
          <p:cNvPr id="456" name="Shape 456"/>
          <p:cNvSpPr/>
          <p:nvPr>
            <p:ph type="body" sz="quarter" idx="1"/>
          </p:nvPr>
        </p:nvSpPr>
        <p:spPr>
          <a:prstGeom prst="rect">
            <a:avLst/>
          </a:prstGeom>
        </p:spPr>
        <p:txBody>
          <a:bodyPr/>
          <a:lstStyle/>
          <a:p>
            <a:pPr lvl="0">
              <a:defRPr sz="1800"/>
            </a:pPr>
            <a:r>
              <a:rPr sz="1200"/>
              <a:t>Fully resolved: t top candidate with mass m0b j j . </a:t>
            </a:r>
            <a:endParaRPr sz="1200"/>
          </a:p>
          <a:p>
            <a:pPr lvl="0">
              <a:defRPr sz="1800"/>
            </a:pPr>
            <a:r>
              <a:rPr sz="1200"/>
              <a:t>The anti-kt clustering algorithm [74] is applied to R = 0.4 signal jets, using</a:t>
            </a:r>
            <a:endParaRPr sz="1200"/>
          </a:p>
          <a:p>
            <a:pPr lvl="0">
              <a:defRPr sz="1800"/>
            </a:pPr>
            <a:r>
              <a:rPr sz="1200"/>
              <a:t>reclustered distance parameters of R = 0.8 and R = 1.2.</a:t>
            </a:r>
            <a:endParaRPr sz="1200"/>
          </a:p>
          <a:p>
            <a:pPr lvl="0">
              <a:defRPr sz="1800"/>
            </a:pPr>
            <a:endParaRPr sz="1200"/>
          </a:p>
          <a:p>
            <a:pPr lvl="0">
              <a:defRPr sz="1800"/>
            </a:pPr>
            <a:r>
              <a:rPr sz="1200"/>
              <a:t>stop 175 GeV 40pb</a:t>
            </a:r>
            <a:endParaRPr sz="1200"/>
          </a:p>
          <a:p>
            <a:pPr lvl="0">
              <a:defRPr sz="1800"/>
            </a:pPr>
            <a:r>
              <a:rPr sz="1200"/>
              <a:t>falling to 20 at 200</a:t>
            </a:r>
            <a:endParaRPr sz="1200"/>
          </a:p>
          <a:p>
            <a:pPr lvl="0">
              <a:defRPr sz="1800"/>
            </a:pPr>
            <a:endParaRPr sz="1200"/>
          </a:p>
          <a:p>
            <a:pPr lvl="0">
              <a:defRPr sz="1800"/>
            </a:pPr>
            <a:r>
              <a:rPr sz="1200"/>
              <a:t>t ̃ → tχ ̃0 decay has a right-handed polarisation in 95% of the decays. Due to the slightly more central |η| distribution of the leptons from the subsequent t → Wq, W → lν decay, the preselection efficiency εeμ for these events is typically 10–20 % higher than for SM </a:t>
            </a:r>
            <a:endParaRPr sz="1200"/>
          </a:p>
          <a:p>
            <a:pPr lvl="0">
              <a:defRPr sz="1800"/>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Shape 573"/>
          <p:cNvSpPr/>
          <p:nvPr>
            <p:ph type="sldImg"/>
          </p:nvPr>
        </p:nvSpPr>
        <p:spPr>
          <a:prstGeom prst="rect">
            <a:avLst/>
          </a:prstGeom>
        </p:spPr>
        <p:txBody>
          <a:bodyPr/>
          <a:lstStyle/>
          <a:p>
            <a:pPr lvl="0"/>
          </a:p>
        </p:txBody>
      </p:sp>
      <p:sp>
        <p:nvSpPr>
          <p:cNvPr id="574" name="Shape 574"/>
          <p:cNvSpPr/>
          <p:nvPr>
            <p:ph type="body" sz="quarter" idx="1"/>
          </p:nvPr>
        </p:nvSpPr>
        <p:spPr>
          <a:prstGeom prst="rect">
            <a:avLst/>
          </a:prstGeom>
        </p:spPr>
        <p:txBody>
          <a:bodyPr/>
          <a:lstStyle/>
          <a:p>
            <a:pPr lvl="0">
              <a:defRPr sz="1800"/>
            </a:pPr>
            <a:r>
              <a:rPr sz="1200"/>
              <a:t>Sector 6-7 and 1-2 are trained to 6.5 TeV</a:t>
            </a:r>
            <a:endParaRPr sz="1200"/>
          </a:p>
          <a:p>
            <a:pPr lvl="0">
              <a:defRPr sz="1800"/>
            </a:pPr>
            <a:r>
              <a:rPr sz="1200"/>
              <a:t>Sectors 5-6 and 8-1 should start soon</a:t>
            </a:r>
            <a:endParaRPr sz="1200"/>
          </a:p>
          <a:p>
            <a:pPr lvl="0">
              <a:defRPr sz="1800"/>
            </a:pPr>
            <a:r>
              <a:rPr sz="1200"/>
              <a:t>(S56 especially interesting because it was trained above 6.5 TeV in 2008)</a:t>
            </a:r>
            <a:endParaRPr sz="1200"/>
          </a:p>
          <a:p>
            <a:pPr lvl="0">
              <a:defRPr sz="1800"/>
            </a:pPr>
            <a:r>
              <a:rPr sz="1200"/>
              <a:t>There will be discussion of an adjustment of the restart schedule in the next days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4" name="Shape 594"/>
          <p:cNvSpPr/>
          <p:nvPr>
            <p:ph type="sldImg"/>
          </p:nvPr>
        </p:nvSpPr>
        <p:spPr>
          <a:prstGeom prst="rect">
            <a:avLst/>
          </a:prstGeom>
        </p:spPr>
        <p:txBody>
          <a:bodyPr/>
          <a:lstStyle/>
          <a:p>
            <a:pPr lvl="0"/>
          </a:p>
        </p:txBody>
      </p:sp>
      <p:sp>
        <p:nvSpPr>
          <p:cNvPr id="595" name="Shape 595"/>
          <p:cNvSpPr/>
          <p:nvPr>
            <p:ph type="body" sz="quarter" idx="1"/>
          </p:nvPr>
        </p:nvSpPr>
        <p:spPr>
          <a:prstGeom prst="rect">
            <a:avLst/>
          </a:prstGeom>
        </p:spPr>
        <p:txBody>
          <a:bodyPr/>
          <a:lstStyle/>
          <a:p>
            <a:pPr lvl="0">
              <a:defRPr sz="1800"/>
            </a:pPr>
            <a:r>
              <a:rPr sz="1200"/>
              <a:t>Sector 6-7 and 1-2 are trained to 6.5 TeV</a:t>
            </a:r>
            <a:endParaRPr sz="1200"/>
          </a:p>
          <a:p>
            <a:pPr lvl="0">
              <a:defRPr sz="1800"/>
            </a:pPr>
            <a:r>
              <a:rPr sz="1200"/>
              <a:t>Sectors 5-6 and 8-1 should start soon</a:t>
            </a:r>
            <a:endParaRPr sz="1200"/>
          </a:p>
          <a:p>
            <a:pPr lvl="0">
              <a:defRPr sz="1800"/>
            </a:pPr>
            <a:r>
              <a:rPr sz="1200"/>
              <a:t>(S56 especially interesting because it was trained above 6.5 TeV in 2008)</a:t>
            </a:r>
            <a:endParaRPr sz="1200"/>
          </a:p>
          <a:p>
            <a:pPr lvl="0">
              <a:defRPr sz="1800"/>
            </a:pPr>
            <a:r>
              <a:rPr sz="1200"/>
              <a:t>There will be discussion of an adjustment of the restart schedule in the next days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1" name="Shape 621"/>
          <p:cNvSpPr/>
          <p:nvPr>
            <p:ph type="sldImg"/>
          </p:nvPr>
        </p:nvSpPr>
        <p:spPr>
          <a:prstGeom prst="rect">
            <a:avLst/>
          </a:prstGeom>
        </p:spPr>
        <p:txBody>
          <a:bodyPr/>
          <a:lstStyle/>
          <a:p>
            <a:pPr lvl="0"/>
          </a:p>
        </p:txBody>
      </p:sp>
      <p:sp>
        <p:nvSpPr>
          <p:cNvPr id="622" name="Shape 622"/>
          <p:cNvSpPr/>
          <p:nvPr>
            <p:ph type="body" sz="quarter" idx="1"/>
          </p:nvPr>
        </p:nvSpPr>
        <p:spPr>
          <a:prstGeom prst="rect">
            <a:avLst/>
          </a:prstGeom>
        </p:spPr>
        <p:txBody>
          <a:bodyPr/>
          <a:lstStyle/>
          <a:p>
            <a:pPr lvl="0">
              <a:defRPr sz="1800"/>
            </a:pPr>
            <a:endParaRPr sz="1200"/>
          </a:p>
          <a:p>
            <a:pPr lvl="0">
              <a:defRPr sz="1800"/>
            </a:pPr>
            <a:r>
              <a:rPr sz="1200"/>
              <a:t>Run2 max inst. 0.8E34</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 name="Shape 645"/>
          <p:cNvSpPr/>
          <p:nvPr>
            <p:ph type="sldImg"/>
          </p:nvPr>
        </p:nvSpPr>
        <p:spPr>
          <a:prstGeom prst="rect">
            <a:avLst/>
          </a:prstGeom>
        </p:spPr>
        <p:txBody>
          <a:bodyPr/>
          <a:lstStyle/>
          <a:p>
            <a:pPr lvl="0"/>
          </a:p>
        </p:txBody>
      </p:sp>
      <p:sp>
        <p:nvSpPr>
          <p:cNvPr id="646" name="Shape 646"/>
          <p:cNvSpPr/>
          <p:nvPr>
            <p:ph type="body" sz="quarter" idx="1"/>
          </p:nvPr>
        </p:nvSpPr>
        <p:spPr>
          <a:prstGeom prst="rect">
            <a:avLst/>
          </a:prstGeom>
        </p:spPr>
        <p:txBody>
          <a:bodyPr/>
          <a:lstStyle/>
          <a:p>
            <a:pPr lvl="0">
              <a:defRPr sz="1800"/>
            </a:pPr>
            <a:r>
              <a:rPr sz="1200"/>
              <a:t>Adapt to challenges of LHC accelerator in all its phases to take full advantage of the LHC physics potential</a:t>
            </a:r>
            <a:endParaRPr sz="1200"/>
          </a:p>
          <a:p>
            <a:pPr lvl="0">
              <a:defRPr sz="1800"/>
            </a:pPr>
            <a:r>
              <a:rPr sz="1200"/>
              <a:t>a number of upgrades of ATLAS are planned</a:t>
            </a:r>
            <a:endParaRPr sz="1200"/>
          </a:p>
          <a:p>
            <a:pPr lvl="0">
              <a:defRPr sz="1800"/>
            </a:pPr>
            <a:r>
              <a:rPr sz="1200"/>
              <a:t>The high instantaneous luminosity expected for the Phase 1 upgrade [5] to the LHC will pose challenges to achieving these goals for the trigger system. Tracking (local and global info) is critical but expensive. </a:t>
            </a:r>
            <a:endParaRPr sz="1200"/>
          </a:p>
          <a:p>
            <a:pPr lvl="0">
              <a:defRPr sz="1800"/>
            </a:pPr>
            <a:r>
              <a:rPr sz="1200"/>
              <a:t>system of electronics, the Fast TracKer or FTK, which will do global track </a:t>
            </a:r>
            <a:endParaRPr sz="1200"/>
          </a:p>
          <a:p>
            <a:pPr lvl="0">
              <a:defRPr sz="1800"/>
            </a:pPr>
            <a:r>
              <a:rPr sz="1200"/>
              <a:t>reconstruction after each level-1 trigger to enable the level-2 trigger to have early access to tracking information. </a:t>
            </a:r>
            <a:endParaRPr sz="1200"/>
          </a:p>
          <a:p>
            <a:pPr lvl="0">
              <a:defRPr sz="1800"/>
            </a:pPr>
            <a:r>
              <a:rPr sz="1200"/>
              <a:t>In the first stage, 8 of the 12 silicon layers are used to perform pattern recognition and do the initial track fitting. Pattern recognition is carried out by a dedicated system called the Associative Memory (AM) [15] which finds track candidates in coarse resolution roads. For each road containing silicon hits on all layers or all except one, the track parameters are calculated using the full resolution hits. </a:t>
            </a:r>
            <a:endParaRPr sz="1200"/>
          </a:p>
          <a:p>
            <a:pPr lvl="0">
              <a:defRPr sz="1800"/>
            </a:pP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Shape 668"/>
          <p:cNvSpPr/>
          <p:nvPr>
            <p:ph type="sldImg"/>
          </p:nvPr>
        </p:nvSpPr>
        <p:spPr>
          <a:prstGeom prst="rect">
            <a:avLst/>
          </a:prstGeom>
        </p:spPr>
        <p:txBody>
          <a:bodyPr/>
          <a:lstStyle/>
          <a:p>
            <a:pPr lvl="0"/>
          </a:p>
        </p:txBody>
      </p:sp>
      <p:sp>
        <p:nvSpPr>
          <p:cNvPr id="669" name="Shape 669"/>
          <p:cNvSpPr/>
          <p:nvPr>
            <p:ph type="body" sz="quarter" idx="1"/>
          </p:nvPr>
        </p:nvSpPr>
        <p:spPr>
          <a:prstGeom prst="rect">
            <a:avLst/>
          </a:prstGeom>
        </p:spPr>
        <p:txBody>
          <a:bodyPr/>
          <a:lstStyle/>
          <a:p>
            <a:pPr lvl="0">
              <a:defRPr sz="1800"/>
            </a:pPr>
            <a:r>
              <a:rPr sz="1200"/>
              <a:t>The current FCal gap size, designed for operation at peak luminosities of 1034 cm-2 s-1 , is not sufficient to prevent ion build-up in some regions of the FCal at HL-LHC luminosities </a:t>
            </a:r>
            <a:endParaRPr sz="1200"/>
          </a:p>
          <a:p>
            <a:pPr lvl="0">
              <a:defRPr sz="1800"/>
            </a:pPr>
            <a:r>
              <a:rPr sz="1200"/>
              <a:t>A new trigger architecture is being developed that is compatible with the constraints imposed by the detector and provides a flexible trigger with the potential to deliver the required performance.</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lvl="0"/>
          </a:p>
        </p:txBody>
      </p:sp>
      <p:sp>
        <p:nvSpPr>
          <p:cNvPr id="691" name="Shape 691"/>
          <p:cNvSpPr/>
          <p:nvPr>
            <p:ph type="body" sz="quarter" idx="1"/>
          </p:nvPr>
        </p:nvSpPr>
        <p:spPr>
          <a:prstGeom prst="rect">
            <a:avLst/>
          </a:prstGeom>
        </p:spPr>
        <p:txBody>
          <a:bodyPr/>
          <a:lstStyle/>
          <a:p>
            <a:pPr lvl="0">
              <a:defRPr sz="1800"/>
            </a:pPr>
            <a:r>
              <a:rPr sz="1200"/>
              <a:t>ATLAS 1mm</a:t>
            </a:r>
            <a:endParaRPr sz="1200"/>
          </a:p>
          <a:p>
            <a:pPr lvl="0">
              <a:defRPr sz="1800"/>
            </a:pPr>
            <a:r>
              <a:rPr sz="1200"/>
              <a:t>The MV1 algorithm employs an artifical neural network based on IP3D, SV1 and JetFitter</a:t>
            </a:r>
            <a:endParaRPr sz="1200"/>
          </a:p>
          <a:p>
            <a:pPr lvl="0">
              <a:defRPr sz="1800"/>
            </a:pPr>
            <a:r>
              <a:rPr sz="1200"/>
              <a:t> impact parameter (IP3D) and secondary vertex (SV1) to the more refined JetFitter algorithm, which exploits the topology of weak b- and c-hadron decays, using a Kalman filter to search for a common line connecting the primary vertex to beauty and charm decay vertices</a:t>
            </a:r>
            <a:endParaRPr sz="1200"/>
          </a:p>
          <a:p>
            <a:pPr lvl="0">
              <a:defRPr sz="1800"/>
            </a:pP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Shape 754"/>
          <p:cNvSpPr/>
          <p:nvPr>
            <p:ph type="sldImg"/>
          </p:nvPr>
        </p:nvSpPr>
        <p:spPr>
          <a:prstGeom prst="rect">
            <a:avLst/>
          </a:prstGeom>
        </p:spPr>
        <p:txBody>
          <a:bodyPr/>
          <a:lstStyle/>
          <a:p>
            <a:pPr lvl="0"/>
          </a:p>
        </p:txBody>
      </p:sp>
      <p:sp>
        <p:nvSpPr>
          <p:cNvPr id="755" name="Shape 755"/>
          <p:cNvSpPr/>
          <p:nvPr>
            <p:ph type="body" sz="quarter" idx="1"/>
          </p:nvPr>
        </p:nvSpPr>
        <p:spPr>
          <a:prstGeom prst="rect">
            <a:avLst/>
          </a:prstGeom>
        </p:spPr>
        <p:txBody>
          <a:bodyPr/>
          <a:lstStyle/>
          <a:p>
            <a:pPr lvl="0">
              <a:defRPr sz="1800"/>
            </a:pPr>
            <a:r>
              <a:rPr sz="1200"/>
              <a:t>bosons</a:t>
            </a:r>
            <a:endParaRPr sz="1200"/>
          </a:p>
          <a:p>
            <a:pPr lvl="0">
              <a:defRPr sz="1800"/>
            </a:pPr>
            <a:r>
              <a:rPr sz="1200"/>
              <a:t>fermions</a:t>
            </a:r>
            <a:endParaRPr sz="1200"/>
          </a:p>
          <a:p>
            <a:pPr lvl="0">
              <a:defRPr sz="1800"/>
            </a:pPr>
            <a:r>
              <a:rPr sz="1200"/>
              <a:t> the leading-order tree-level motivated κ-framework is used to project the measurements of Higgs coupling scale factors at the HL-LHC.</a:t>
            </a:r>
            <a:endParaRPr sz="1200"/>
          </a:p>
          <a:p>
            <a:pPr lvl="0">
              <a:defRPr sz="1800"/>
            </a:pPr>
            <a:r>
              <a:rPr sz="1200"/>
              <a:t>CP-even scalar</a:t>
            </a:r>
            <a:endParaRPr sz="1200"/>
          </a:p>
          <a:p>
            <a:pPr lvl="0">
              <a:defRPr sz="1800"/>
            </a:pPr>
            <a:r>
              <a:rPr sz="1200"/>
              <a:t>Some parametrizations make no assumptions on the total width, allowing only mea- surements of ratios λij = κi/κj of coupling scale factors.</a:t>
            </a:r>
            <a:endParaRPr sz="1200"/>
          </a:p>
          <a:p>
            <a:pPr lvl="0">
              <a:defRPr sz="1800"/>
            </a:pPr>
            <a:r>
              <a:rPr sz="1200"/>
              <a:t>A fully generic benchmark parametrization is also used that does not need any assumptions beyond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7" name="Shape 807"/>
          <p:cNvSpPr/>
          <p:nvPr>
            <p:ph type="sldImg"/>
          </p:nvPr>
        </p:nvSpPr>
        <p:spPr>
          <a:prstGeom prst="rect">
            <a:avLst/>
          </a:prstGeom>
        </p:spPr>
        <p:txBody>
          <a:bodyPr/>
          <a:lstStyle/>
          <a:p>
            <a:pPr lvl="0"/>
          </a:p>
        </p:txBody>
      </p:sp>
      <p:sp>
        <p:nvSpPr>
          <p:cNvPr id="808" name="Shape 808"/>
          <p:cNvSpPr/>
          <p:nvPr>
            <p:ph type="body" sz="quarter" idx="1"/>
          </p:nvPr>
        </p:nvSpPr>
        <p:spPr>
          <a:prstGeom prst="rect">
            <a:avLst/>
          </a:prstGeom>
        </p:spPr>
        <p:txBody>
          <a:bodyPr/>
          <a:lstStyle/>
          <a:p>
            <a:pPr lvl="0">
              <a:defRPr sz="1800"/>
            </a:pPr>
            <a:r>
              <a:rPr sz="1200"/>
              <a:t>The EFT provides a simple framework to describe WIMP pair production in terms of a contact interaction [4], which is the limiting form of a 2 → 2 body process where the mediator mass, Mmed, is much heavier that the typical scale of the interaction Qtr. </a:t>
            </a:r>
            <a:endParaRPr sz="1200"/>
          </a:p>
          <a:p>
            <a:pPr lvl="0">
              <a:defRPr sz="1800"/>
            </a:pPr>
            <a:r>
              <a:rPr sz="1200"/>
              <a:t>Mmed/ √gSMgDM, </a:t>
            </a:r>
            <a:endParaRPr sz="1200"/>
          </a:p>
          <a:p>
            <a:pPr lvl="0">
              <a:defRPr sz="1800"/>
            </a:pPr>
            <a:r>
              <a:rPr sz="1200"/>
              <a:t>The increase of the centre-of-mass energy leads to stronger limits on M∗ by more than a factor of 2. </a:t>
            </a:r>
            <a:endParaRPr sz="1200"/>
          </a:p>
          <a:p>
            <a:pPr lvl="0">
              <a:defRPr sz="1800"/>
            </a:pPr>
            <a:r>
              <a:rPr sz="1200"/>
              <a:t>This set of coupling values has been confirmed to result in a valid EFT for the full range of M∗ considered in the following discovery potential studies. </a:t>
            </a:r>
            <a:endParaRPr sz="1200"/>
          </a:p>
          <a:p>
            <a:pPr lvl="0">
              <a:defRPr sz="1800"/>
            </a:pPr>
            <a:r>
              <a:rPr sz="1200"/>
              <a:t>Dark Matter operator D5 </a:t>
            </a:r>
            <a:endParaRPr sz="1200"/>
          </a:p>
          <a:p>
            <a:pPr lvl="0">
              <a:defRPr sz="1800"/>
            </a:pPr>
            <a:endParaRPr sz="1200"/>
          </a:p>
          <a:p>
            <a:pPr lvl="0">
              <a:defRPr sz="1800"/>
            </a:pPr>
            <a:r>
              <a:rPr sz="1200"/>
              <a:t>The expected upper limit on the branching ratio of the Higgs boson to invisible final states, BRi, is derived using the combination of rate measurements. The couplings of the Higgs boson to massive particles other than the WIMP are assumed to be equal to the SM predictions, </a:t>
            </a:r>
            <a:endParaRPr sz="1200"/>
          </a:p>
          <a:p>
            <a:pPr lvl="0">
              <a:defRPr sz="1800"/>
            </a:pPr>
            <a:r>
              <a:rPr sz="1200"/>
              <a:t>total width of the Higgs boson to the SM expectation, Γh/Γh,SM, is parametrized by κh2 </a:t>
            </a:r>
            <a:endParaRPr sz="1200"/>
          </a:p>
          <a:p>
            <a:pPr lvl="0">
              <a:defRPr sz="1800"/>
            </a:pPr>
            <a:r>
              <a:rPr sz="1200"/>
              <a:t>The hashed bands indicate the uncertainty resulting from the systematic variation of the form factor fN. </a:t>
            </a:r>
            <a:endParaRPr sz="1200"/>
          </a:p>
          <a:p>
            <a:pPr lvl="0">
              <a:defRPr sz="1800"/>
            </a:pPr>
            <a:r>
              <a:rPr sz="1200"/>
              <a:t>fN = 0.33+0.30 is the form factor associated with the −0.07 </a:t>
            </a:r>
            <a:endParaRPr sz="1200"/>
          </a:p>
          <a:p>
            <a:pPr lvl="0">
              <a:defRPr sz="1800"/>
            </a:pPr>
            <a:r>
              <a:rPr sz="1200"/>
              <a:t>Higgs-nucleon coupling, computed using lattice QCD </a:t>
            </a:r>
            <a:endParaRPr sz="1200"/>
          </a:p>
          <a:p>
            <a:pPr lvl="0">
              <a:defRPr sz="1800"/>
            </a:pPr>
            <a:r>
              <a:rPr sz="1200"/>
              <a:t>The exclusions are proportional to the expected limits on BRi (see Eqns. 18–19), so they improve by approximately a factor of 2 with 3000 fb−1 compared to 300 fb−1 </a:t>
            </a:r>
            <a:endParaRPr sz="1200"/>
          </a:p>
          <a:p>
            <a:pPr lvl="0">
              <a:defRPr sz="1800"/>
            </a:pPr>
            <a:r>
              <a:rPr sz="1200"/>
              <a:t>with 3000 fb−1 compared to 300 fb−1 if the theory uncertainties are unchanged.</a:t>
            </a:r>
            <a:endParaRPr sz="1200"/>
          </a:p>
          <a:p>
            <a:pPr lvl="0">
              <a:defRPr sz="1800"/>
            </a:pPr>
            <a:r>
              <a:rPr sz="1200"/>
              <a:t>These are spin-independent results obtained directly from searches for nuclei recoils from elastic scattering of WIMPs, rather than being inferred indirectly through Higgs boson exchange in the Higgs portal model. </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3" name="Shape 833"/>
          <p:cNvSpPr/>
          <p:nvPr>
            <p:ph type="sldImg"/>
          </p:nvPr>
        </p:nvSpPr>
        <p:spPr>
          <a:prstGeom prst="rect">
            <a:avLst/>
          </a:prstGeom>
        </p:spPr>
        <p:txBody>
          <a:bodyPr/>
          <a:lstStyle/>
          <a:p>
            <a:pPr lvl="0"/>
          </a:p>
        </p:txBody>
      </p:sp>
      <p:sp>
        <p:nvSpPr>
          <p:cNvPr id="834" name="Shape 834"/>
          <p:cNvSpPr/>
          <p:nvPr>
            <p:ph type="body" sz="quarter" idx="1"/>
          </p:nvPr>
        </p:nvSpPr>
        <p:spPr>
          <a:prstGeom prst="rect">
            <a:avLst/>
          </a:prstGeom>
        </p:spPr>
        <p:txBody>
          <a:bodyPr/>
          <a:lstStyle/>
          <a:p>
            <a:pPr lvl="0">
              <a:defRPr sz="1800"/>
            </a:pPr>
            <a:r>
              <a:rPr sz="1200"/>
              <a:t>Separation between spin-1 (Z’) or spin-2 (GKK) interpretation and other </a:t>
            </a:r>
            <a:endParaRPr sz="1200"/>
          </a:p>
          <a:p>
            <a:pPr lvl="0">
              <a:defRPr sz="1800"/>
            </a:pPr>
            <a:r>
              <a:rPr sz="1200"/>
              <a:t>interpretations ranges from ~2 to 5 σ </a:t>
            </a:r>
            <a:endParaRPr sz="1200"/>
          </a:p>
          <a:p>
            <a:pPr lvl="0">
              <a:defRPr sz="1800"/>
            </a:pPr>
            <a:r>
              <a:rPr sz="1200"/>
              <a:t>! 2D likelihood with dilepton angular and rapidity distributions or forward-backward asymmetry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lvl="0"/>
          </a:p>
        </p:txBody>
      </p:sp>
      <p:sp>
        <p:nvSpPr>
          <p:cNvPr id="135" name="Shape 135"/>
          <p:cNvSpPr/>
          <p:nvPr>
            <p:ph type="body" sz="quarter" idx="1"/>
          </p:nvPr>
        </p:nvSpPr>
        <p:spPr>
          <a:prstGeom prst="rect">
            <a:avLst/>
          </a:prstGeom>
        </p:spPr>
        <p:txBody>
          <a:bodyPr/>
          <a:lstStyle/>
          <a:p>
            <a:pPr lvl="0">
              <a:defRPr sz="1800"/>
            </a:pPr>
            <a:r>
              <a:rPr sz="1200"/>
              <a:t>Th total uncertainty on the mass measurement from the photon energy scale uncertainties ranges from 0.17% to 0.57% depending on the category. mH = 125.98 ± 0.42(stat) ± 0.28(syst) GeV = 125.98 ± 0.50 GeV </a:t>
            </a:r>
            <a:endParaRPr sz="1200"/>
          </a:p>
          <a:p>
            <a:pPr lvl="0">
              <a:defRPr sz="1800"/>
            </a:pPr>
            <a:endParaRPr sz="1200"/>
          </a:p>
          <a:p>
            <a:pPr lvl="0">
              <a:defRPr sz="1800"/>
            </a:pPr>
            <a:endParaRPr sz="1200"/>
          </a:p>
          <a:p>
            <a:pPr lvl="0">
              <a:defRPr sz="1800"/>
            </a:pPr>
            <a:r>
              <a:rPr sz="1200"/>
              <a:t>HZZ</a:t>
            </a:r>
            <a:endParaRPr sz="1200"/>
          </a:p>
          <a:p>
            <a:pPr lvl="0">
              <a:defRPr sz="1800"/>
            </a:pPr>
            <a:r>
              <a:rPr sz="1200"/>
              <a:t>mH = 124.51 ± 0.52 (stat) ± 0.06 (syst) GeV = 124.51 ± 0.52 GeV </a:t>
            </a:r>
            <a:endParaRPr sz="1200"/>
          </a:p>
          <a:p>
            <a:pPr lvl="0">
              <a:defRPr sz="1800"/>
            </a:pPr>
            <a:r>
              <a:rPr sz="1200"/>
              <a:t>are the electron energy scale and the muon momentum scale. </a:t>
            </a:r>
            <a:endParaRPr sz="1200"/>
          </a:p>
          <a:p>
            <a:pPr lvl="0">
              <a:defRPr sz="1800"/>
            </a:pPr>
            <a:endParaRPr sz="1200"/>
          </a:p>
          <a:p>
            <a:pPr lvl="0">
              <a:defRPr sz="1800"/>
            </a:pPr>
            <a:r>
              <a:rPr sz="1200"/>
              <a:t>With respect to the previously published value [15] of mH = 125.49 ± 0.24 (stat)+0.50 (syst) GeV, the observed −0.58 </a:t>
            </a:r>
            <a:endParaRPr sz="1200"/>
          </a:p>
          <a:p>
            <a:pPr lvl="0">
              <a:defRPr sz="1800"/>
            </a:pPr>
            <a:r>
              <a:rPr sz="1200"/>
              <a:t>statistical error has increased. This is due to the increase of the observed statistical error in the H → γγ channel as discussed in Sec. 4.7. The systematic uncertainty is significantly reduced thanks to the improvements in the calibration of the photons and electrons and the reduction in the uncertainty on the muon momentum scale, </a:t>
            </a:r>
            <a:endParaRPr sz="1200"/>
          </a:p>
          <a:p>
            <a:pPr lvl="0">
              <a:defRPr sz="1800"/>
            </a:pPr>
            <a:endParaRPr sz="1200"/>
          </a:p>
          <a:p>
            <a:pPr lvl="0">
              <a:defRPr sz="1800"/>
            </a:pPr>
            <a:r>
              <a:rPr sz="1200"/>
              <a:t>∆mH =1.47±0.67(stat)±0.28(syst)GeV = 1.47 ± 0.72 GeV </a:t>
            </a:r>
            <a:endParaRPr sz="1200"/>
          </a:p>
          <a:p>
            <a:pPr lvl="0">
              <a:defRPr sz="1800"/>
            </a:pPr>
            <a:r>
              <a:rPr sz="1200"/>
              <a:t>compatibility of 4.9% is obtained, corresponding to 1.97σ. </a:t>
            </a:r>
            <a:endParaRPr sz="1200"/>
          </a:p>
          <a:p>
            <a:pPr lvl="0">
              <a:defRPr sz="1800"/>
            </a:pPr>
            <a:endParaRPr sz="1200"/>
          </a:p>
          <a:p>
            <a:pPr lvl="0">
              <a:defRPr sz="1800"/>
            </a:pPr>
            <a:r>
              <a:rPr sz="1200"/>
              <a:t>Upper limit on the width</a:t>
            </a:r>
            <a:endParaRPr sz="1200"/>
          </a:p>
          <a:p>
            <a:pPr lvl="0">
              <a:defRPr sz="1800"/>
            </a:pPr>
            <a:r>
              <a:rPr sz="1200"/>
              <a:t>In the H → γγ channel, a 95% CL limit of 5.0 (6.2) GeV is observed (expected). In the H→ ZZ∗→ 4l channel, a 95% CL limit of 2.6 (6.2) GeV is observed (expected). </a:t>
            </a:r>
            <a:endParaRPr sz="1200"/>
          </a:p>
          <a:p>
            <a:pPr lvl="0">
              <a:defRPr sz="1800"/>
            </a:pPr>
            <a:endParaRPr sz="1200"/>
          </a:p>
          <a:p>
            <a:pPr lvl="0">
              <a:defRPr sz="1800"/>
            </a:pPr>
            <a:r>
              <a:rPr sz="1200"/>
              <a:t>The off-shell Higgs boson signal cannot be treated independently from the gg → ZZ background, as sizeable negative interference effects appear </a:t>
            </a:r>
            <a:endParaRPr sz="1200"/>
          </a:p>
          <a:p>
            <a:pPr lvl="0">
              <a:defRPr sz="1800"/>
            </a:pPr>
            <a:r>
              <a:rPr sz="1200"/>
              <a:t>The combination of both on- and off-shell measure- ments promises a significantly higher sensitivity to the total width ΓH than previously believed possible at the LHC through direct measurements of the on-shell line shape. </a:t>
            </a: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6" name="Shape 896"/>
          <p:cNvSpPr/>
          <p:nvPr>
            <p:ph type="sldImg"/>
          </p:nvPr>
        </p:nvSpPr>
        <p:spPr>
          <a:prstGeom prst="rect">
            <a:avLst/>
          </a:prstGeom>
        </p:spPr>
        <p:txBody>
          <a:bodyPr/>
          <a:lstStyle/>
          <a:p>
            <a:pPr lvl="0"/>
          </a:p>
        </p:txBody>
      </p:sp>
      <p:sp>
        <p:nvSpPr>
          <p:cNvPr id="897" name="Shape 897"/>
          <p:cNvSpPr/>
          <p:nvPr>
            <p:ph type="body" sz="quarter" idx="1"/>
          </p:nvPr>
        </p:nvSpPr>
        <p:spPr>
          <a:prstGeom prst="rect">
            <a:avLst/>
          </a:prstGeom>
        </p:spPr>
        <p:txBody>
          <a:bodyPr/>
          <a:lstStyle/>
          <a:p>
            <a:pPr lvl="0">
              <a:defRPr sz="1800"/>
            </a:pPr>
            <a:r>
              <a:rPr sz="1200"/>
              <a:t>In the central region, sensors are arranged in cylinders, with 4 pixel layers followed by 3 short-strip layers then 2 long-strip layers. From current knowledge of the LHC conditions the outer radius of the beam pipe is assumed to be at 33 mm.</a:t>
            </a:r>
            <a:endParaRPr sz="1200"/>
          </a:p>
          <a:p>
            <a:pPr lvl="0">
              <a:defRPr sz="1800"/>
            </a:pPr>
            <a:r>
              <a:rPr sz="1200"/>
              <a:t>The forward regions will be covered by 6 pixel disks and 7 strip disks. Strip layers are double-sided with axial strip orientation on one side and sensors rotated by 40 mrad on the other side, giving the second coordinate measurement.</a:t>
            </a:r>
            <a:endParaRPr sz="1200"/>
          </a:p>
          <a:p>
            <a:pPr lvl="0">
              <a:defRPr sz="1800"/>
            </a:pPr>
            <a:r>
              <a:rPr sz="1200"/>
              <a:t>he tracker is surrounded by a polyethylene moderator to reduce the energies of neutrons, which decreases the 1MeV neutron equivalent silicon damage fluence arising from the flux of neutrons entering from the calorimeters [44] (which for the current ID are partially moderated by the material of the TRT).</a:t>
            </a:r>
            <a:endParaRPr sz="1200"/>
          </a:p>
          <a:p>
            <a:pPr lvl="0">
              <a:defRPr sz="1800"/>
            </a:pPr>
            <a:endParaRPr sz="1200"/>
          </a:p>
          <a:p>
            <a:pPr lvl="0">
              <a:defRPr sz="1800"/>
            </a:pPr>
            <a:r>
              <a:rPr sz="1200"/>
              <a:t>Experience with the current detector indicates that to minimize the number of fake tracks (tracks found by the software </a:t>
            </a:r>
            <a:endParaRPr sz="1200"/>
          </a:p>
          <a:p>
            <a:pPr lvl="0">
              <a:defRPr sz="1800"/>
            </a:pPr>
            <a:r>
              <a:rPr sz="1200"/>
              <a:t>with hits that do not belong to a single particle) at high pile-up requires tracks have at least 11 hits. We have on average 14 (to account for dead modules). Up to 2.7 is important for muons</a:t>
            </a:r>
            <a:endParaRPr sz="1200"/>
          </a:p>
          <a:p>
            <a:pPr lvl="0">
              <a:defRPr sz="1800"/>
            </a:pPr>
            <a:endParaRPr sz="1200"/>
          </a:p>
          <a:p>
            <a:pPr lvl="0">
              <a:defRPr sz="1800"/>
            </a:pPr>
            <a:r>
              <a:rPr sz="1200"/>
              <a:t>refers to sx for pT infinite , to remove the contribution due to material.</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7" name="Shape 917"/>
          <p:cNvSpPr/>
          <p:nvPr>
            <p:ph type="sldImg"/>
          </p:nvPr>
        </p:nvSpPr>
        <p:spPr>
          <a:prstGeom prst="rect">
            <a:avLst/>
          </a:prstGeom>
        </p:spPr>
        <p:txBody>
          <a:bodyPr/>
          <a:lstStyle/>
          <a:p>
            <a:pPr lvl="0"/>
          </a:p>
        </p:txBody>
      </p:sp>
      <p:sp>
        <p:nvSpPr>
          <p:cNvPr id="918" name="Shape 918"/>
          <p:cNvSpPr/>
          <p:nvPr>
            <p:ph type="body" sz="quarter" idx="1"/>
          </p:nvPr>
        </p:nvSpPr>
        <p:spPr>
          <a:prstGeom prst="rect">
            <a:avLst/>
          </a:prstGeom>
        </p:spPr>
        <p:txBody>
          <a:bodyPr/>
          <a:lstStyle/>
          <a:p>
            <a:pPr lvl="0">
              <a:defRPr sz="1800"/>
            </a:pPr>
            <a:r>
              <a:rPr sz="1200"/>
              <a:t>In the central region, sensors are arranged in cylinders, with 4 pixel layers followed by 3 short-strip layers then 2 long-strip layers. From current knowledge of the LHC conditions the outer radius of the beam pipe is assumed to be at 33 mm.</a:t>
            </a:r>
            <a:endParaRPr sz="1200"/>
          </a:p>
          <a:p>
            <a:pPr lvl="0">
              <a:defRPr sz="1800"/>
            </a:pPr>
            <a:r>
              <a:rPr sz="1200"/>
              <a:t>The forward regions will be covered by 6 pixel disks and 7 strip disks. Strip layers are double-sided with axial strip orientation on one side and sensors rotated by 40 mrad on the other side, giving the second coordinate measurement.</a:t>
            </a:r>
            <a:endParaRPr sz="1200"/>
          </a:p>
          <a:p>
            <a:pPr lvl="0">
              <a:defRPr sz="1800"/>
            </a:pPr>
            <a:r>
              <a:rPr sz="1200"/>
              <a:t>he tracker is surrounded by a polyethylene moderator to reduce the energies of neutrons, which decreases the 1MeV neutron equivalent silicon damage fluence arising from the flux of neutrons entering from the calorimeters [44] (which for the current ID are partially moderated by the material of the TRT).</a:t>
            </a:r>
            <a:endParaRPr sz="1200"/>
          </a:p>
          <a:p>
            <a:pPr lvl="0">
              <a:defRPr sz="1800"/>
            </a:pPr>
            <a:endParaRPr sz="1200"/>
          </a:p>
          <a:p>
            <a:pPr lvl="0">
              <a:defRPr sz="1800"/>
            </a:pPr>
            <a:r>
              <a:rPr sz="1200"/>
              <a:t>Experience with the current detector indicates that to minimize the number of fake tracks (tracks found by the software </a:t>
            </a:r>
            <a:endParaRPr sz="1200"/>
          </a:p>
          <a:p>
            <a:pPr lvl="0">
              <a:defRPr sz="1800"/>
            </a:pPr>
            <a:r>
              <a:rPr sz="1200"/>
              <a:t>with hits that do not belong to a single particle) at high pile-up requires tracks have at least 11 hits. We have on average 14 (to account for dead modules). Up to 2.7 is important for muons</a:t>
            </a:r>
            <a:endParaRPr sz="1200"/>
          </a:p>
          <a:p>
            <a:pPr lvl="0">
              <a:defRPr sz="1800"/>
            </a:pPr>
            <a:endParaRPr sz="1200"/>
          </a:p>
          <a:p>
            <a:pPr lvl="0">
              <a:defRPr sz="1800"/>
            </a:pPr>
            <a:r>
              <a:rPr sz="1200"/>
              <a:t>refers to sx for pT infinite , to remove the contribution due to material.</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3" name="Shape 943"/>
          <p:cNvSpPr/>
          <p:nvPr>
            <p:ph type="sldImg"/>
          </p:nvPr>
        </p:nvSpPr>
        <p:spPr>
          <a:prstGeom prst="rect">
            <a:avLst/>
          </a:prstGeom>
        </p:spPr>
        <p:txBody>
          <a:bodyPr/>
          <a:lstStyle/>
          <a:p>
            <a:pPr lvl="0"/>
          </a:p>
        </p:txBody>
      </p:sp>
      <p:sp>
        <p:nvSpPr>
          <p:cNvPr id="944" name="Shape 944"/>
          <p:cNvSpPr/>
          <p:nvPr>
            <p:ph type="body" sz="quarter" idx="1"/>
          </p:nvPr>
        </p:nvSpPr>
        <p:spPr>
          <a:prstGeom prst="rect">
            <a:avLst/>
          </a:prstGeom>
        </p:spPr>
        <p:txBody>
          <a:bodyPr/>
          <a:lstStyle/>
          <a:p>
            <a:pPr lvl="0">
              <a:defRPr sz="1800"/>
            </a:pPr>
            <a:r>
              <a:rPr sz="1200"/>
              <a:t>The barrel system covers the η region of |η| &lt; 1.0 whereas the end-cap system covers the 1.0 &lt; |η| &lt; 2.7 for muon tracking and 1.0 &lt; |η| &lt; 2.4 for Level-1 trigger</a:t>
            </a:r>
            <a:endParaRPr sz="1200"/>
          </a:p>
          <a:p>
            <a:pPr lvl="0">
              <a:defRPr sz="1800"/>
            </a:pPr>
            <a:endParaRPr sz="1200"/>
          </a:p>
          <a:p>
            <a:pPr lvl="0">
              <a:defRPr sz="1800"/>
            </a:pPr>
            <a:r>
              <a:rPr sz="1200"/>
              <a:t>The η coverage of the proposed NSW (and the existing Small Wheel) is 1.3 &lt; |η| &lt; 2.7.</a:t>
            </a:r>
            <a:endParaRPr sz="1200"/>
          </a:p>
          <a:p>
            <a:pPr lvl="0">
              <a:defRPr sz="1800"/>
            </a:pPr>
            <a:endParaRPr sz="1200"/>
          </a:p>
          <a:p>
            <a:pPr lvl="0">
              <a:defRPr sz="1800"/>
            </a:pPr>
            <a:endParaRPr sz="1200"/>
          </a:p>
          <a:p>
            <a:pPr lvl="0">
              <a:defRPr sz="1800"/>
            </a:pPr>
            <a:r>
              <a:rPr sz="1200"/>
              <a:t>TGC single bunch crossing identification capability.</a:t>
            </a:r>
            <a:endParaRPr sz="1200"/>
          </a:p>
          <a:p>
            <a:pPr lvl="0">
              <a:defRPr sz="1800"/>
            </a:pPr>
            <a:r>
              <a:rPr sz="1200"/>
              <a:t>MM detectors have exceptional precision tracking capabilities due to their small gap (5 mm) and strip pitch (approximately 0.5 mm).</a:t>
            </a:r>
            <a:endParaRPr sz="1200"/>
          </a:p>
          <a:p>
            <a:pPr lvl="0">
              <a:defRPr sz="1800"/>
            </a:pPr>
            <a:endParaRPr sz="1200"/>
          </a:p>
          <a:p>
            <a:pPr lvl="0">
              <a:defRPr sz="1800"/>
            </a:pPr>
            <a:r>
              <a:rPr sz="1200"/>
              <a:t>(latency TGC now 1us)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2" name="Shape 952"/>
          <p:cNvSpPr/>
          <p:nvPr>
            <p:ph type="sldImg"/>
          </p:nvPr>
        </p:nvSpPr>
        <p:spPr>
          <a:prstGeom prst="rect">
            <a:avLst/>
          </a:prstGeom>
        </p:spPr>
        <p:txBody>
          <a:bodyPr/>
          <a:lstStyle/>
          <a:p>
            <a:pPr lvl="0"/>
          </a:p>
        </p:txBody>
      </p:sp>
      <p:sp>
        <p:nvSpPr>
          <p:cNvPr id="953" name="Shape 953"/>
          <p:cNvSpPr/>
          <p:nvPr>
            <p:ph type="body" sz="quarter" idx="1"/>
          </p:nvPr>
        </p:nvSpPr>
        <p:spPr>
          <a:prstGeom prst="rect">
            <a:avLst/>
          </a:prstGeom>
        </p:spPr>
        <p:txBody>
          <a:bodyPr/>
          <a:lstStyle/>
          <a:p>
            <a:pPr lvl="0">
              <a:defRPr sz="1800"/>
            </a:pPr>
            <a:endParaRPr sz="1200"/>
          </a:p>
          <a:p>
            <a:pPr lvl="0">
              <a:defRPr sz="1800"/>
            </a:pPr>
            <a:r>
              <a:rPr sz="1200"/>
              <a:t>The most relevant efficiency measure for FTK is the relative efficiency with respect to tracks found by the offline tracking algorithm.</a:t>
            </a:r>
            <a:endParaRPr sz="1200"/>
          </a:p>
          <a:p>
            <a:pPr lvl="0">
              <a:defRPr sz="1800"/>
            </a:pP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8" name="Shape 978"/>
          <p:cNvSpPr/>
          <p:nvPr>
            <p:ph type="sldImg"/>
          </p:nvPr>
        </p:nvSpPr>
        <p:spPr>
          <a:prstGeom prst="rect">
            <a:avLst/>
          </a:prstGeom>
        </p:spPr>
        <p:txBody>
          <a:bodyPr/>
          <a:lstStyle/>
          <a:p>
            <a:pPr lvl="0"/>
          </a:p>
        </p:txBody>
      </p:sp>
      <p:sp>
        <p:nvSpPr>
          <p:cNvPr id="979" name="Shape 979"/>
          <p:cNvSpPr/>
          <p:nvPr>
            <p:ph type="body" sz="quarter" idx="1"/>
          </p:nvPr>
        </p:nvSpPr>
        <p:spPr>
          <a:prstGeom prst="rect">
            <a:avLst/>
          </a:prstGeom>
        </p:spPr>
        <p:txBody>
          <a:bodyPr/>
          <a:lstStyle>
            <a:lvl1pPr>
              <a:defRPr sz="1200"/>
            </a:lvl1pPr>
          </a:lstStyle>
          <a:p>
            <a:pPr lvl="0">
              <a:defRPr sz="1800"/>
            </a:pPr>
            <a:r>
              <a:rPr sz="1200"/>
              <a:t>with smaller liquid argon gaps in order to fend off space-charge limitations.</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9" name="Shape 989"/>
          <p:cNvSpPr/>
          <p:nvPr>
            <p:ph type="sldImg"/>
          </p:nvPr>
        </p:nvSpPr>
        <p:spPr>
          <a:prstGeom prst="rect">
            <a:avLst/>
          </a:prstGeom>
        </p:spPr>
        <p:txBody>
          <a:bodyPr/>
          <a:lstStyle/>
          <a:p>
            <a:pPr lvl="0"/>
          </a:p>
        </p:txBody>
      </p:sp>
      <p:sp>
        <p:nvSpPr>
          <p:cNvPr id="990" name="Shape 990"/>
          <p:cNvSpPr/>
          <p:nvPr>
            <p:ph type="body" sz="quarter" idx="1"/>
          </p:nvPr>
        </p:nvSpPr>
        <p:spPr>
          <a:prstGeom prst="rect">
            <a:avLst/>
          </a:prstGeom>
        </p:spPr>
        <p:txBody>
          <a:bodyPr/>
          <a:lstStyle/>
          <a:p>
            <a:pPr lvl="0">
              <a:defRPr sz="1800"/>
            </a:pPr>
            <a:r>
              <a:rPr sz="1200"/>
              <a:t>From the FTK TDR p122: For Phase-II the L1Track trigger system will be installed. It is expected to do tracking in regions of interest covering an average of ∼10% of the detector phase space in an event and to have a higher pT threshold, perhaps 5-10 GeV</a:t>
            </a:r>
            <a:endParaRPr sz="1200"/>
          </a:p>
          <a:p>
            <a:pPr lvl="0">
              <a:defRPr sz="1800"/>
            </a:pPr>
            <a:endParaRPr sz="1200"/>
          </a:p>
          <a:p>
            <a:pPr lvl="0">
              <a:defRPr sz="1800"/>
            </a:pPr>
            <a:r>
              <a:rPr sz="1200"/>
              <a:t>This mandates the replacement of the detector readout electronics to accommodate the new two-step Level-0/Level-1 architecture: the higher trigger accept rates and the extended latencies at both Level-0 and Level-1.</a:t>
            </a:r>
            <a:endParaRPr sz="1200"/>
          </a:p>
          <a:p>
            <a:pPr lvl="0">
              <a:defRPr sz="1800"/>
            </a:pP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3" name="Shape 1033"/>
          <p:cNvSpPr/>
          <p:nvPr>
            <p:ph type="sldImg"/>
          </p:nvPr>
        </p:nvSpPr>
        <p:spPr>
          <a:prstGeom prst="rect">
            <a:avLst/>
          </a:prstGeom>
        </p:spPr>
        <p:txBody>
          <a:bodyPr/>
          <a:lstStyle/>
          <a:p>
            <a:pPr lvl="0"/>
          </a:p>
        </p:txBody>
      </p:sp>
      <p:sp>
        <p:nvSpPr>
          <p:cNvPr id="1034" name="Shape 1034"/>
          <p:cNvSpPr/>
          <p:nvPr>
            <p:ph type="body" sz="quarter" idx="1"/>
          </p:nvPr>
        </p:nvSpPr>
        <p:spPr>
          <a:prstGeom prst="rect">
            <a:avLst/>
          </a:prstGeom>
        </p:spPr>
        <p:txBody>
          <a:bodyPr/>
          <a:lstStyle/>
          <a:p>
            <a:pPr lvl="0">
              <a:defRPr sz="1800"/>
            </a:pPr>
            <a:r>
              <a:rPr sz="2200"/>
              <a:t>model independent extraction of gZZH from σZH in fit to recoil mass spectrum! </a:t>
            </a:r>
            <a:endParaRPr sz="2200"/>
          </a:p>
          <a:p>
            <a:pPr lvl="0">
              <a:defRPr sz="1800"/>
            </a:pPr>
            <a:r>
              <a:rPr sz="2200"/>
              <a:t>other Higgs couplings extracted from σZH x BR measurements and gZZH! </a:t>
            </a:r>
            <a:endParaRPr sz="2200"/>
          </a:p>
          <a:p>
            <a:pPr lvl="0">
              <a:defRPr sz="1800"/>
            </a:pPr>
            <a:r>
              <a:rPr sz="2200"/>
              <a:t>total width extracted from combination of initial and final state measurements!</a:t>
            </a:r>
            <a:endParaRPr sz="2200"/>
          </a:p>
          <a:p>
            <a:pPr lvl="0">
              <a:defRPr sz="1800"/>
            </a:pPr>
            <a:endParaRPr sz="2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9" name="Shape 1039"/>
          <p:cNvSpPr/>
          <p:nvPr>
            <p:ph type="sldImg"/>
          </p:nvPr>
        </p:nvSpPr>
        <p:spPr>
          <a:prstGeom prst="rect">
            <a:avLst/>
          </a:prstGeom>
        </p:spPr>
        <p:txBody>
          <a:bodyPr/>
          <a:lstStyle/>
          <a:p>
            <a:pPr lvl="0"/>
          </a:p>
        </p:txBody>
      </p:sp>
      <p:sp>
        <p:nvSpPr>
          <p:cNvPr id="1040" name="Shape 1040"/>
          <p:cNvSpPr/>
          <p:nvPr>
            <p:ph type="body" sz="quarter" idx="1"/>
          </p:nvPr>
        </p:nvSpPr>
        <p:spPr>
          <a:prstGeom prst="rect">
            <a:avLst/>
          </a:prstGeom>
        </p:spPr>
        <p:txBody>
          <a:bodyPr/>
          <a:lstStyle/>
          <a:p>
            <a:pPr lvl="0">
              <a:defRPr sz="1800"/>
            </a:pPr>
            <a:r>
              <a:rPr sz="2200"/>
              <a:t>model independent extraction of gZZH from σZH in fit to recoil mass spectrum! </a:t>
            </a:r>
            <a:endParaRPr sz="2200"/>
          </a:p>
          <a:p>
            <a:pPr lvl="0">
              <a:defRPr sz="1800"/>
            </a:pPr>
            <a:r>
              <a:rPr sz="2200"/>
              <a:t>other Higgs couplings extracted from σZH x BR measurements and gZZH! </a:t>
            </a:r>
            <a:endParaRPr sz="2200"/>
          </a:p>
          <a:p>
            <a:pPr lvl="0">
              <a:defRPr sz="1800"/>
            </a:pPr>
            <a:r>
              <a:rPr sz="2200"/>
              <a:t>total width extracted from combination of initial and final state measurements!</a:t>
            </a:r>
            <a:endParaRPr sz="2200"/>
          </a:p>
          <a:p>
            <a:pPr lvl="0">
              <a:defRPr sz="1800"/>
            </a:pPr>
            <a:endParaRPr sz="2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lvl="0"/>
          </a:p>
        </p:txBody>
      </p:sp>
      <p:sp>
        <p:nvSpPr>
          <p:cNvPr id="165" name="Shape 165"/>
          <p:cNvSpPr/>
          <p:nvPr>
            <p:ph type="body" sz="quarter" idx="1"/>
          </p:nvPr>
        </p:nvSpPr>
        <p:spPr>
          <a:prstGeom prst="rect">
            <a:avLst/>
          </a:prstGeom>
        </p:spPr>
        <p:txBody>
          <a:bodyPr/>
          <a:lstStyle/>
          <a:p>
            <a:pPr lvl="0">
              <a:defRPr sz="1800"/>
            </a:pPr>
            <a:r>
              <a:rPr sz="1200"/>
              <a:t>(SUSY —&gt; CP Violation. flavor.) </a:t>
            </a:r>
            <a:endParaRPr sz="1200"/>
          </a:p>
          <a:p>
            <a:pPr lvl="0">
              <a:defRPr sz="1800"/>
            </a:pP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lvl="0"/>
          </a:p>
        </p:txBody>
      </p:sp>
      <p:sp>
        <p:nvSpPr>
          <p:cNvPr id="183" name="Shape 183"/>
          <p:cNvSpPr/>
          <p:nvPr>
            <p:ph type="body" sz="quarter" idx="1"/>
          </p:nvPr>
        </p:nvSpPr>
        <p:spPr>
          <a:prstGeom prst="rect">
            <a:avLst/>
          </a:prstGeom>
        </p:spPr>
        <p:txBody>
          <a:bodyPr/>
          <a:lstStyle/>
          <a:p>
            <a:pPr lvl="0">
              <a:defRPr sz="1800"/>
            </a:pPr>
            <a:r>
              <a:rPr sz="1200"/>
              <a:t>Aesthetic considerations:</a:t>
            </a:r>
            <a:endParaRPr sz="1200"/>
          </a:p>
          <a:p>
            <a:pPr lvl="0">
              <a:defRPr sz="1800"/>
            </a:pPr>
            <a:endParaRPr sz="1200"/>
          </a:p>
          <a:p>
            <a:pPr lvl="0">
              <a:defRPr sz="1800"/>
            </a:pPr>
            <a:r>
              <a:rPr sz="1200"/>
              <a:t>Supersymmetry is appealing from the mathematical point of view as an extension of Poincare space-time symmetry, and a surprisingly unique one as it happens. In physicist’s terms, in Nature we observe fields which transform as scalars, spinors or vectors under the Lorentz algebra. We also observe conserved charges which transform as Lorentz scalars (such as gauge charges) or as a Lorentz vector (energy- momentum). Conserved charges are associated with continuous symmetries, by Noether’s theorem: gauge charges with gauge symmetries, and energy-momentum with translational symmetry. It seems natural to ask if a conserved charge can also transform as a spinor, and what kind of symmetry a conserved spinorial charge would generate. The answer turns out to be supersymmetry.</a:t>
            </a:r>
            <a:endParaRPr sz="1200"/>
          </a:p>
          <a:p>
            <a:pPr lvl="0">
              <a:defRPr sz="1800"/>
            </a:pPr>
            <a:endParaRPr sz="1200"/>
          </a:p>
          <a:p>
            <a:pPr lvl="0">
              <a:defRPr sz="1800"/>
            </a:pPr>
            <a:r>
              <a:rPr sz="1200"/>
              <a:t>Experimental considerations:</a:t>
            </a:r>
            <a:endParaRPr sz="1200"/>
          </a:p>
          <a:p>
            <a:pPr lvl="0">
              <a:defRPr sz="1800"/>
            </a:pP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lvl="0"/>
          </a:p>
        </p:txBody>
      </p:sp>
      <p:sp>
        <p:nvSpPr>
          <p:cNvPr id="191" name="Shape 191"/>
          <p:cNvSpPr/>
          <p:nvPr>
            <p:ph type="body" sz="quarter" idx="1"/>
          </p:nvPr>
        </p:nvSpPr>
        <p:spPr>
          <a:prstGeom prst="rect">
            <a:avLst/>
          </a:prstGeom>
        </p:spPr>
        <p:txBody>
          <a:bodyPr/>
          <a:lstStyle>
            <a:lvl1pPr>
              <a:defRPr sz="1200"/>
            </a:lvl1pPr>
          </a:lstStyle>
          <a:p>
            <a:pPr lvl="0">
              <a:defRPr sz="1800"/>
            </a:pPr>
            <a:r>
              <a:rPr sz="1200"/>
              <a:t>The path for discovery of new particles by producing them in the laboratory is through high-energy colliders like the LHC.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lvl="0"/>
          </a:p>
        </p:txBody>
      </p:sp>
      <p:sp>
        <p:nvSpPr>
          <p:cNvPr id="246" name="Shape 246"/>
          <p:cNvSpPr/>
          <p:nvPr>
            <p:ph type="body" sz="quarter" idx="1"/>
          </p:nvPr>
        </p:nvSpPr>
        <p:spPr>
          <a:prstGeom prst="rect">
            <a:avLst/>
          </a:prstGeom>
        </p:spPr>
        <p:txBody>
          <a:bodyPr/>
          <a:lstStyle/>
          <a:p>
            <a:pPr lvl="0">
              <a:defRPr sz="1800"/>
            </a:pPr>
            <a:r>
              <a:rPr sz="1200"/>
              <a:t>meff is correlated with the overall mass scale of the </a:t>
            </a:r>
            <a:endParaRPr sz="1200"/>
          </a:p>
          <a:p>
            <a:pPr lvl="0">
              <a:defRPr sz="1800"/>
            </a:pPr>
            <a:r>
              <a:rPr sz="1200"/>
              <a:t>hard-scatter interaction and provides good discrimination against SM background.</a:t>
            </a:r>
            <a:br>
              <a:rPr sz="2200"/>
            </a:br>
            <a:endParaRPr sz="2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lvl="0"/>
          </a:p>
        </p:txBody>
      </p:sp>
      <p:sp>
        <p:nvSpPr>
          <p:cNvPr id="318" name="Shape 318"/>
          <p:cNvSpPr/>
          <p:nvPr>
            <p:ph type="body" sz="quarter" idx="1"/>
          </p:nvPr>
        </p:nvSpPr>
        <p:spPr>
          <a:prstGeom prst="rect">
            <a:avLst/>
          </a:prstGeom>
        </p:spPr>
        <p:txBody>
          <a:bodyPr/>
          <a:lstStyle/>
          <a:p>
            <a:pPr lvl="0">
              <a:defRPr sz="1800"/>
            </a:pPr>
            <a:r>
              <a:rPr sz="1200"/>
              <a:t>Candidate W bosons are reconstructed from single high-mass jets (unresolved candidates – ‘W → j’ in table 2) or from pairs of jets (resolved candidates – ‘W → jj’ in table 2). Resolved candidates are reconstructed using an iterative procedure which assigns each jet to a unique pair with minimum separation ∆R(j,j). </a:t>
            </a:r>
            <a:endParaRPr sz="1200"/>
          </a:p>
          <a:p>
            <a:pPr lvl="0">
              <a:defRPr sz="1800"/>
            </a:pPr>
            <a:endParaRPr sz="1200"/>
          </a:p>
          <a:p>
            <a:pPr lvl="0">
              <a:defRPr sz="1800"/>
            </a:pPr>
            <a:r>
              <a:rPr sz="1200"/>
              <a:t>3b: The main source of reducible background is the production of tt ̄ events where a c-jet or </a:t>
            </a:r>
            <a:endParaRPr sz="1200"/>
          </a:p>
          <a:p>
            <a:pPr lvl="0">
              <a:defRPr sz="1800"/>
            </a:pPr>
            <a:r>
              <a:rPr sz="1200"/>
              <a:t>a hadronically decaying τ lepton is mistagged as a b-jet, </a:t>
            </a:r>
            <a:endParaRPr sz="1200"/>
          </a:p>
          <a:p>
            <a:pPr lvl="0">
              <a:defRPr sz="1800"/>
            </a:pPr>
            <a:endParaRPr sz="1200"/>
          </a:p>
          <a:p>
            <a:pPr lvl="0">
              <a:defRPr sz="1800"/>
            </a:pPr>
            <a:endParaRPr sz="1200"/>
          </a:p>
          <a:p>
            <a:pPr lvl="0">
              <a:defRPr sz="1800"/>
            </a:pPr>
            <a:r>
              <a:rPr sz="1200"/>
              <a:t>The dominant detector-related systematic uncertainties on the amount of irreducible back- </a:t>
            </a:r>
            <a:endParaRPr sz="1200"/>
          </a:p>
          <a:p>
            <a:pPr lvl="0">
              <a:defRPr sz="1800"/>
            </a:pPr>
            <a:r>
              <a:rPr sz="1200"/>
              <a:t>ground are due to the jet energy scale (JES) and resolution (JER) uncertainties; they range </a:t>
            </a:r>
            <a:endParaRPr sz="1200"/>
          </a:p>
          <a:p>
            <a:pPr lvl="0">
              <a:defRPr sz="1800"/>
            </a:pPr>
            <a:r>
              <a:rPr sz="1200"/>
              <a:t>respectively from 16% to 37% and from 1% to 32% in the various SRs before the fit. The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lvl="0"/>
          </a:p>
        </p:txBody>
      </p:sp>
      <p:sp>
        <p:nvSpPr>
          <p:cNvPr id="348" name="Shape 348"/>
          <p:cNvSpPr/>
          <p:nvPr>
            <p:ph type="body" sz="quarter" idx="1"/>
          </p:nvPr>
        </p:nvSpPr>
        <p:spPr>
          <a:prstGeom prst="rect">
            <a:avLst/>
          </a:prstGeom>
        </p:spPr>
        <p:txBody>
          <a:bodyPr/>
          <a:lstStyle/>
          <a:p>
            <a:pPr lvl="0">
              <a:defRPr sz="1800"/>
            </a:pPr>
            <a:r>
              <a:rPr sz="1200"/>
              <a:t>two sets of requirements </a:t>
            </a:r>
            <a:endParaRPr sz="1200"/>
          </a:p>
          <a:p>
            <a:pPr lvl="0">
              <a:defRPr sz="1800"/>
            </a:pPr>
            <a:r>
              <a:rPr sz="1200"/>
              <a:t>are optimised for each jet multiplicity: one single-bin signal region optimised for discovery </a:t>
            </a:r>
            <a:endParaRPr sz="1200"/>
          </a:p>
          <a:p>
            <a:pPr lvl="0">
              <a:defRPr sz="1800"/>
            </a:pPr>
            <a:r>
              <a:rPr sz="1200"/>
              <a:t>reach, which is also used to place limits on the visible cross section, and one signal region </a:t>
            </a:r>
            <a:endParaRPr sz="1200"/>
          </a:p>
          <a:p>
            <a:pPr lvl="0">
              <a:defRPr sz="1800"/>
            </a:pPr>
            <a:r>
              <a:rPr sz="1200"/>
              <a:t>which is binned in an appropriate variable in order to exploit the expected shape of the </a:t>
            </a:r>
            <a:endParaRPr sz="1200"/>
          </a:p>
          <a:p>
            <a:pPr lvl="0">
              <a:defRPr sz="1800"/>
            </a:pPr>
            <a:r>
              <a:rPr sz="1200"/>
              <a:t>distribution of signal events when placing model-dependent limits. The binned variables </a:t>
            </a:r>
            <a:endParaRPr sz="1200"/>
          </a:p>
          <a:p>
            <a:pPr lvl="0">
              <a:defRPr sz="1800"/>
            </a:pPr>
            <a:r>
              <a:rPr sz="1200"/>
              <a:t>are: Emiss/mincl in the soft single-lepton regions (four bins of width 0.1), </a:t>
            </a:r>
            <a:endParaRPr sz="1200"/>
          </a:p>
          <a:p>
            <a:pPr lvl="0">
              <a:defRPr sz="1800"/>
            </a:pPr>
            <a:r>
              <a:rPr sz="1200"/>
              <a:t>The theoretical uncertainties related to the tt ̄ background are dominant for all the soft and hard single-lepton signal regions. </a:t>
            </a:r>
            <a:endParaRPr sz="1200"/>
          </a:p>
          <a:p>
            <a:pPr lvl="0">
              <a:defRPr sz="1800"/>
            </a:pPr>
            <a:endParaRPr sz="1200"/>
          </a:p>
          <a:p>
            <a:pPr lvl="0">
              <a:defRPr sz="1800"/>
            </a:pPr>
            <a:r>
              <a:rPr sz="1200"/>
              <a:t>it reflects the change in T eff</a:t>
            </a:r>
            <a:endParaRPr sz="1200"/>
          </a:p>
          <a:p>
            <a:pPr lvl="0">
              <a:defRPr sz="1800"/>
            </a:pPr>
            <a:r>
              <a:rPr sz="1200"/>
              <a:t>the Emiss resolution as a function of the calorimeter activity in the event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lvl="0"/>
          </a:p>
        </p:txBody>
      </p:sp>
      <p:sp>
        <p:nvSpPr>
          <p:cNvPr id="413" name="Shape 413"/>
          <p:cNvSpPr/>
          <p:nvPr>
            <p:ph type="body" sz="quarter" idx="1"/>
          </p:nvPr>
        </p:nvSpPr>
        <p:spPr>
          <a:prstGeom prst="rect">
            <a:avLst/>
          </a:prstGeom>
        </p:spPr>
        <p:txBody>
          <a:bodyPr/>
          <a:lstStyle/>
          <a:p>
            <a:pPr lvl="0">
              <a:defRPr sz="1800"/>
            </a:pPr>
            <a:r>
              <a:rPr sz="1200"/>
              <a:t>The scalar partners (squarks) of various flavours of quarks may, rather generally, have different masses de-spite constraints on quark flavour mixing </a:t>
            </a:r>
            <a:endParaRPr sz="1200"/>
          </a:p>
          <a:p>
            <a:pPr lvl="0">
              <a:defRPr sz="1800"/>
            </a:pPr>
            <a:r>
              <a:rPr sz="1200"/>
              <a:t>Searches for c ̃ states provide not only a possible supersymmetry discovery mode but also the po- tential to probe the flavour structure of the underlying theory. </a:t>
            </a:r>
            <a:endParaRPr sz="1200"/>
          </a:p>
          <a:p>
            <a:pPr lvl="0">
              <a:defRPr sz="1800"/>
            </a:pPr>
            <a:r>
              <a:rPr sz="1200"/>
              <a:t>Jets containing c-flavoured hadrons without b- flavoured parent hadrons are identified using an algo- rithm, optimized for charm tagging, based on a neural network that exploits both impact parameter and sec- ondary vertex information and with a B to D decay chain vertex fitter </a:t>
            </a:r>
            <a:endParaRPr sz="1200"/>
          </a:p>
          <a:p>
            <a:pPr lvl="0">
              <a:defRPr sz="1800"/>
            </a:pPr>
            <a:endParaRPr sz="1200"/>
          </a:p>
          <a:p>
            <a:pPr lvl="0">
              <a:defRPr sz="1800"/>
            </a:pPr>
            <a:r>
              <a:rPr sz="1200"/>
              <a:t>tagging efficiency of 19% (13%, 0.5%) is achieved for c-jets (b-jets, light-flavour or gluon jets) in tt ̄ events. </a:t>
            </a:r>
            <a:endParaRPr sz="1200"/>
          </a:p>
          <a:p>
            <a:pPr lvl="0">
              <a:defRPr sz="1800"/>
            </a:pPr>
            <a:endParaRPr sz="1200"/>
          </a:p>
          <a:p>
            <a:pPr lvl="0">
              <a:defRPr sz="1800"/>
            </a:pPr>
            <a:r>
              <a:rPr sz="1200"/>
              <a:t>Emiss &gt; 150 GeV and T </a:t>
            </a:r>
            <a:endParaRPr sz="1200"/>
          </a:p>
          <a:p>
            <a:pPr lvl="0">
              <a:defRPr sz="1800"/>
            </a:pPr>
            <a:r>
              <a:rPr sz="1200"/>
              <a:t>one jet with pT &gt; 130GeV </a:t>
            </a:r>
            <a:endParaRPr sz="1200"/>
          </a:p>
          <a:p>
            <a:pPr lvl="0">
              <a:defRPr sz="1800"/>
            </a:pPr>
            <a:endParaRPr sz="1200"/>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www.triumf.ca"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Presentation Title">
    <p:bg>
      <p:bgPr>
        <a:solidFill>
          <a:srgbClr val="EEEAE5"/>
        </a:solidFill>
      </p:bgPr>
    </p:bg>
    <p:spTree>
      <p:nvGrpSpPr>
        <p:cNvPr id="1" name=""/>
        <p:cNvGrpSpPr/>
        <p:nvPr/>
      </p:nvGrpSpPr>
      <p:grpSpPr>
        <a:xfrm>
          <a:off x="0" y="0"/>
          <a:ext cx="0" cy="0"/>
          <a:chOff x="0" y="0"/>
          <a:chExt cx="0" cy="0"/>
        </a:xfrm>
      </p:grpSpPr>
      <p:sp>
        <p:nvSpPr>
          <p:cNvPr id="10" name="Shape 10"/>
          <p:cNvSpPr/>
          <p:nvPr/>
        </p:nvSpPr>
        <p:spPr>
          <a:xfrm>
            <a:off x="0" y="0"/>
            <a:ext cx="13004800" cy="1549400"/>
          </a:xfrm>
          <a:prstGeom prst="rect">
            <a:avLst/>
          </a:prstGeom>
          <a:solidFill>
            <a:srgbClr val="8C2B22"/>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11" name="image1.png"/>
          <p:cNvPicPr/>
          <p:nvPr/>
        </p:nvPicPr>
        <p:blipFill>
          <a:blip r:embed="rId2">
            <a:extLst/>
          </a:blip>
          <a:stretch>
            <a:fillRect/>
          </a:stretch>
        </p:blipFill>
        <p:spPr>
          <a:xfrm>
            <a:off x="368300" y="279400"/>
            <a:ext cx="3581400" cy="979207"/>
          </a:xfrm>
          <a:prstGeom prst="rect">
            <a:avLst/>
          </a:prstGeom>
          <a:ln w="12700">
            <a:miter lim="400000"/>
          </a:ln>
        </p:spPr>
      </p:pic>
      <p:sp>
        <p:nvSpPr>
          <p:cNvPr id="12" name="Shape 12"/>
          <p:cNvSpPr/>
          <p:nvPr/>
        </p:nvSpPr>
        <p:spPr>
          <a:xfrm>
            <a:off x="6477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13" name="Shape 13"/>
          <p:cNvSpPr/>
          <p:nvPr/>
        </p:nvSpPr>
        <p:spPr>
          <a:xfrm>
            <a:off x="122809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14" name="Shape 14"/>
          <p:cNvSpPr/>
          <p:nvPr/>
        </p:nvSpPr>
        <p:spPr>
          <a:xfrm>
            <a:off x="812800" y="9163050"/>
            <a:ext cx="8204200" cy="355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r">
              <a:defRPr sz="1800"/>
            </a:pPr>
            <a:r>
              <a:rPr sz="900">
                <a:solidFill>
                  <a:srgbClr val="817470"/>
                </a:solidFill>
                <a:latin typeface="Arial"/>
                <a:ea typeface="Arial"/>
                <a:cs typeface="Arial"/>
                <a:sym typeface="Arial"/>
              </a:rPr>
              <a:t>Owned and operated as a joint venture by a consortium of Canadian universities via a contribution through the National Research Council Canada </a:t>
            </a:r>
            <a:endParaRPr sz="900">
              <a:solidFill>
                <a:srgbClr val="817470"/>
              </a:solidFill>
              <a:latin typeface="Arial"/>
              <a:ea typeface="Arial"/>
              <a:cs typeface="Arial"/>
              <a:sym typeface="Arial"/>
            </a:endParaRPr>
          </a:p>
          <a:p>
            <a:pPr lvl="0" algn="r">
              <a:defRPr sz="1800"/>
            </a:pPr>
            <a:r>
              <a:rPr sz="900">
                <a:solidFill>
                  <a:srgbClr val="817470"/>
                </a:solidFill>
                <a:latin typeface="Arial"/>
                <a:ea typeface="Arial"/>
                <a:cs typeface="Arial"/>
                <a:sym typeface="Arial"/>
              </a:rPr>
              <a:t>Propriété d’un consortium d’universités canadiennes, géré en co-entreprise à partir d’une contribution administrée par le Conseil national de recherches Canada</a:t>
            </a:r>
          </a:p>
        </p:txBody>
      </p:sp>
      <p:sp>
        <p:nvSpPr>
          <p:cNvPr id="15" name="Shape 15"/>
          <p:cNvSpPr/>
          <p:nvPr/>
        </p:nvSpPr>
        <p:spPr>
          <a:xfrm>
            <a:off x="9677400" y="1549400"/>
            <a:ext cx="3327400" cy="8216900"/>
          </a:xfrm>
          <a:prstGeom prst="rect">
            <a:avLst/>
          </a:prstGeom>
          <a:solidFill>
            <a:srgbClr val="645A55"/>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16" name="Shape 16"/>
          <p:cNvSpPr/>
          <p:nvPr/>
        </p:nvSpPr>
        <p:spPr>
          <a:xfrm>
            <a:off x="8137351" y="546100"/>
            <a:ext cx="4483101" cy="571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defTabSz="457200">
              <a:lnSpc>
                <a:spcPts val="1400"/>
              </a:lnSpc>
              <a:buClr>
                <a:srgbClr val="FFFFFF"/>
              </a:buClr>
              <a:defRPr sz="1800"/>
            </a:pPr>
            <a:r>
              <a:rPr sz="1100">
                <a:solidFill>
                  <a:srgbClr val="FFFFFF"/>
                </a:solidFill>
                <a:uFill>
                  <a:solidFill>
                    <a:srgbClr val="FFFFFF"/>
                  </a:solidFill>
                </a:uFill>
                <a:latin typeface="Arial"/>
                <a:ea typeface="Arial"/>
                <a:cs typeface="Arial"/>
                <a:sym typeface="Arial"/>
              </a:rPr>
              <a:t>Canada’s national laboratory for particle and nuclear physics </a:t>
            </a:r>
            <a:endParaRPr sz="1100">
              <a:uFill>
                <a:solidFill/>
              </a:uFill>
              <a:latin typeface="Arial"/>
              <a:ea typeface="Arial"/>
              <a:cs typeface="Arial"/>
              <a:sym typeface="Arial"/>
            </a:endParaRPr>
          </a:p>
          <a:p>
            <a:pPr lvl="0" algn="l" defTabSz="457200">
              <a:lnSpc>
                <a:spcPts val="1400"/>
              </a:lnSpc>
              <a:spcBef>
                <a:spcPts val="100"/>
              </a:spcBef>
              <a:buClr>
                <a:srgbClr val="FFFFFF"/>
              </a:buClr>
              <a:defRPr sz="1800"/>
            </a:pPr>
            <a:r>
              <a:rPr sz="1100">
                <a:solidFill>
                  <a:srgbClr val="FFFFFF"/>
                </a:solidFill>
                <a:uFill>
                  <a:solidFill>
                    <a:srgbClr val="FFFFFF"/>
                  </a:solidFill>
                </a:uFill>
                <a:latin typeface="Arial"/>
                <a:ea typeface="Arial"/>
                <a:cs typeface="Arial"/>
                <a:sym typeface="Arial"/>
              </a:rPr>
              <a:t>Laboratoire national canadien pour la recherche en physique nucléaire </a:t>
            </a:r>
            <a:endParaRPr sz="1100">
              <a:uFill>
                <a:solidFill/>
              </a:uFill>
              <a:latin typeface="Arial"/>
              <a:ea typeface="Arial"/>
              <a:cs typeface="Arial"/>
              <a:sym typeface="Arial"/>
            </a:endParaRPr>
          </a:p>
          <a:p>
            <a:pPr lvl="0" algn="l" defTabSz="457200">
              <a:lnSpc>
                <a:spcPts val="1400"/>
              </a:lnSpc>
              <a:buClr>
                <a:srgbClr val="FFFFFF"/>
              </a:buClr>
              <a:defRPr sz="1800"/>
            </a:pPr>
            <a:r>
              <a:rPr sz="1100">
                <a:solidFill>
                  <a:srgbClr val="FFFFFF"/>
                </a:solidFill>
                <a:uFill>
                  <a:solidFill>
                    <a:srgbClr val="FFFFFF"/>
                  </a:solidFill>
                </a:uFill>
                <a:latin typeface="Arial"/>
                <a:ea typeface="Arial"/>
                <a:cs typeface="Arial"/>
                <a:sym typeface="Arial"/>
              </a:rPr>
              <a:t>et en physique des particules</a:t>
            </a:r>
          </a:p>
        </p:txBody>
      </p:sp>
      <p:sp>
        <p:nvSpPr>
          <p:cNvPr id="17" name="Shape 17"/>
          <p:cNvSpPr/>
          <p:nvPr>
            <p:ph type="body" idx="1"/>
          </p:nvPr>
        </p:nvSpPr>
        <p:spPr>
          <a:xfrm>
            <a:off x="647700" y="1701800"/>
            <a:ext cx="8369300" cy="7302500"/>
          </a:xfrm>
          <a:prstGeom prst="rect">
            <a:avLst/>
          </a:prstGeom>
        </p:spPr>
        <p:txBody>
          <a:bodyPr lIns="50800" tIns="50800" rIns="50800" bIns="50800" anchor="ctr"/>
          <a:lstStyle>
            <a:lvl1pPr marL="0" indent="0" algn="r">
              <a:spcBef>
                <a:spcPts val="800"/>
              </a:spcBef>
              <a:buSzTx/>
              <a:buNone/>
              <a:defRPr b="1" sz="4800">
                <a:solidFill>
                  <a:srgbClr val="005192"/>
                </a:solidFill>
                <a:latin typeface="+mn-lt"/>
                <a:ea typeface="+mn-ea"/>
                <a:cs typeface="+mn-cs"/>
                <a:sym typeface="Helvetica"/>
              </a:defRPr>
            </a:lvl1pPr>
            <a:lvl2pPr marL="0" algn="r">
              <a:spcBef>
                <a:spcPts val="500"/>
              </a:spcBef>
              <a:buSzTx/>
              <a:buNone/>
              <a:defRPr b="1" sz="3000">
                <a:solidFill>
                  <a:srgbClr val="645A55"/>
                </a:solidFill>
                <a:latin typeface="+mn-lt"/>
                <a:ea typeface="+mn-ea"/>
                <a:cs typeface="+mn-cs"/>
                <a:sym typeface="Helvetica"/>
              </a:defRPr>
            </a:lvl2pPr>
            <a:lvl3pPr marL="0" algn="r">
              <a:spcBef>
                <a:spcPts val="4500"/>
              </a:spcBef>
              <a:buSzTx/>
              <a:buNone/>
              <a:defRPr b="1" sz="2100">
                <a:solidFill>
                  <a:srgbClr val="A8A29C"/>
                </a:solidFill>
                <a:latin typeface="+mn-lt"/>
                <a:ea typeface="+mn-ea"/>
                <a:cs typeface="+mn-cs"/>
                <a:sym typeface="Helvetica"/>
              </a:defRPr>
            </a:lvl3pPr>
            <a:lvl4pPr marL="0" algn="r">
              <a:spcBef>
                <a:spcPts val="20000"/>
              </a:spcBef>
              <a:buSzTx/>
              <a:buNone/>
              <a:defRPr b="1" sz="1800">
                <a:solidFill>
                  <a:srgbClr val="005192"/>
                </a:solidFill>
                <a:latin typeface="+mn-lt"/>
                <a:ea typeface="+mn-ea"/>
                <a:cs typeface="+mn-cs"/>
                <a:sym typeface="Helvetica"/>
              </a:defRPr>
            </a:lvl4pPr>
            <a:lvl5pPr marL="0" algn="r">
              <a:spcBef>
                <a:spcPts val="500"/>
              </a:spcBef>
              <a:buSzTx/>
              <a:buNone/>
              <a:defRPr sz="2800">
                <a:solidFill>
                  <a:srgbClr val="8C2B22"/>
                </a:solidFill>
                <a:latin typeface="+mn-lt"/>
                <a:ea typeface="+mn-ea"/>
                <a:cs typeface="+mn-cs"/>
                <a:sym typeface="Helvetica"/>
              </a:defRPr>
            </a:lvl5pPr>
          </a:lstStyle>
          <a:p>
            <a:pPr lvl="0">
              <a:defRPr b="0" sz="1800">
                <a:solidFill>
                  <a:srgbClr val="000000"/>
                </a:solidFill>
              </a:defRPr>
            </a:pPr>
            <a:r>
              <a:rPr b="1" sz="4800">
                <a:solidFill>
                  <a:srgbClr val="005192"/>
                </a:solidFill>
              </a:rPr>
              <a:t>Body Level One</a:t>
            </a:r>
            <a:endParaRPr b="1" sz="4800">
              <a:solidFill>
                <a:srgbClr val="005192"/>
              </a:solidFill>
            </a:endParaRPr>
          </a:p>
          <a:p>
            <a:pPr lvl="1">
              <a:defRPr b="0" sz="1800">
                <a:solidFill>
                  <a:srgbClr val="000000"/>
                </a:solidFill>
              </a:defRPr>
            </a:pPr>
            <a:r>
              <a:rPr b="1" sz="3000">
                <a:solidFill>
                  <a:srgbClr val="645A55"/>
                </a:solidFill>
              </a:rPr>
              <a:t>Body Level Two</a:t>
            </a:r>
            <a:endParaRPr b="1" sz="3000">
              <a:solidFill>
                <a:srgbClr val="645A55"/>
              </a:solidFill>
            </a:endParaRPr>
          </a:p>
          <a:p>
            <a:pPr lvl="2">
              <a:defRPr b="0" sz="1800">
                <a:solidFill>
                  <a:srgbClr val="000000"/>
                </a:solidFill>
              </a:defRPr>
            </a:pPr>
            <a:r>
              <a:rPr b="1" sz="2100">
                <a:solidFill>
                  <a:srgbClr val="A8A29C"/>
                </a:solidFill>
              </a:rPr>
              <a:t>Body Level Three</a:t>
            </a:r>
            <a:endParaRPr b="1" sz="2100">
              <a:solidFill>
                <a:srgbClr val="A8A29C"/>
              </a:solidFill>
            </a:endParaRPr>
          </a:p>
          <a:p>
            <a:pPr lvl="3">
              <a:defRPr b="0">
                <a:solidFill>
                  <a:srgbClr val="000000"/>
                </a:solidFill>
              </a:defRPr>
            </a:pPr>
            <a:r>
              <a:rPr b="1">
                <a:solidFill>
                  <a:srgbClr val="005192"/>
                </a:solidFill>
              </a:rPr>
              <a:t>Body Level Four</a:t>
            </a:r>
            <a:endParaRPr b="1">
              <a:solidFill>
                <a:srgbClr val="005192"/>
              </a:solidFill>
            </a:endParaRPr>
          </a:p>
          <a:p>
            <a:pPr lvl="4">
              <a:defRPr sz="1800">
                <a:solidFill>
                  <a:srgbClr val="000000"/>
                </a:solidFill>
              </a:defRPr>
            </a:pPr>
            <a:r>
              <a:rPr sz="2800">
                <a:solidFill>
                  <a:srgbClr val="8C2B22"/>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90" name="Shape 90"/>
          <p:cNvSpPr/>
          <p:nvPr>
            <p:ph type="title"/>
          </p:nvPr>
        </p:nvSpPr>
        <p:spPr>
          <a:prstGeom prst="rect">
            <a:avLst/>
          </a:prstGeom>
        </p:spPr>
        <p:txBody>
          <a:bodyPr/>
          <a:lstStyle/>
          <a:p>
            <a:pPr lvl="0">
              <a:defRPr sz="1800">
                <a:solidFill>
                  <a:srgbClr val="000000"/>
                </a:solidFill>
              </a:defRPr>
            </a:pPr>
            <a:r>
              <a:rPr sz="4400">
                <a:solidFill>
                  <a:srgbClr val="FFFFFE"/>
                </a:solidFill>
              </a:rPr>
              <a:t>Title Text</a:t>
            </a:r>
          </a:p>
        </p:txBody>
      </p:sp>
      <p:sp>
        <p:nvSpPr>
          <p:cNvPr id="91" name="Shape 91"/>
          <p:cNvSpPr/>
          <p:nvPr>
            <p:ph type="body" idx="1"/>
          </p:nvPr>
        </p:nvSpPr>
        <p:spPr>
          <a:prstGeom prst="rect">
            <a:avLst/>
          </a:prstGeom>
        </p:spPr>
        <p:txBody>
          <a:bodyPr/>
          <a:lstStyle>
            <a:lvl1pPr marL="0" indent="0">
              <a:spcBef>
                <a:spcPts val="600"/>
              </a:spcBef>
              <a:buSzTx/>
              <a:buNone/>
            </a:lvl1pPr>
            <a:lvl2pPr marL="0" indent="228600">
              <a:spcBef>
                <a:spcPts val="700"/>
              </a:spcBef>
              <a:buSzTx/>
              <a:buNone/>
              <a:defRPr sz="2200"/>
            </a:lvl2pPr>
            <a:lvl3pPr marL="0" indent="457200">
              <a:spcBef>
                <a:spcPts val="600"/>
              </a:spcBef>
              <a:buSzTx/>
              <a:buNone/>
              <a:defRPr sz="2000"/>
            </a:lvl3pPr>
            <a:lvl4pPr marL="0" indent="685800">
              <a:spcBef>
                <a:spcPts val="500"/>
              </a:spcBef>
              <a:buSzTx/>
              <a:buNone/>
              <a:defRPr sz="2000"/>
            </a:lvl4pPr>
            <a:lvl5pPr marL="0" indent="914400">
              <a:spcBef>
                <a:spcPts val="500"/>
              </a:spcBef>
              <a:buSzTx/>
              <a:buNone/>
              <a:defRPr sz="1800"/>
            </a:lvl5pPr>
          </a:lstStyle>
          <a:p>
            <a:pPr lvl="0">
              <a:defRPr sz="1800"/>
            </a:pPr>
            <a:r>
              <a:rPr sz="2400"/>
              <a:t>Body Level One</a:t>
            </a:r>
            <a:endParaRPr sz="2400"/>
          </a:p>
          <a:p>
            <a:pPr lvl="1">
              <a:defRPr sz="1800"/>
            </a:pPr>
            <a:r>
              <a:rPr sz="2200"/>
              <a:t>Body Level Two</a:t>
            </a:r>
            <a:endParaRPr sz="2200"/>
          </a:p>
          <a:p>
            <a:pPr lvl="2">
              <a:defRPr sz="1800"/>
            </a:pPr>
            <a:r>
              <a:rPr sz="2000"/>
              <a:t>Body Level Three</a:t>
            </a:r>
            <a:endParaRPr sz="2000"/>
          </a:p>
          <a:p>
            <a:pPr lvl="3">
              <a:defRPr sz="1800"/>
            </a:pPr>
            <a:r>
              <a:rPr sz="2000"/>
              <a:t>Body Level Four</a:t>
            </a:r>
            <a:endParaRPr sz="2000"/>
          </a:p>
          <a:p>
            <a:pPr lvl="4"/>
            <a:r>
              <a:t>Body Level Five</a:t>
            </a:r>
          </a:p>
        </p:txBody>
      </p:sp>
      <p:sp>
        <p:nvSpPr>
          <p:cNvPr id="92" name="Shape 9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 2 Column">
    <p:bg>
      <p:bgPr>
        <a:solidFill>
          <a:srgbClr val="FFFFFF"/>
        </a:solidFill>
      </p:bgPr>
    </p:bg>
    <p:spTree>
      <p:nvGrpSpPr>
        <p:cNvPr id="1" name=""/>
        <p:cNvGrpSpPr/>
        <p:nvPr/>
      </p:nvGrpSpPr>
      <p:grpSpPr>
        <a:xfrm>
          <a:off x="0" y="0"/>
          <a:ext cx="0" cy="0"/>
          <a:chOff x="0" y="0"/>
          <a:chExt cx="0" cy="0"/>
        </a:xfrm>
      </p:grpSpPr>
      <p:pic>
        <p:nvPicPr>
          <p:cNvPr id="94" name=""/>
          <p:cNvPicPr/>
          <p:nvPr/>
        </p:nvPicPr>
        <p:blipFill>
          <a:blip r:embed="rId2">
            <a:extLst/>
          </a:blip>
          <a:stretch>
            <a:fillRect/>
          </a:stretch>
        </p:blipFill>
        <p:spPr>
          <a:xfrm>
            <a:off x="1193799" y="952499"/>
            <a:ext cx="10599193" cy="110488"/>
          </a:xfrm>
          <a:prstGeom prst="rect">
            <a:avLst/>
          </a:prstGeom>
        </p:spPr>
      </p:pic>
      <p:sp>
        <p:nvSpPr>
          <p:cNvPr id="96" name="Shape 96"/>
          <p:cNvSpPr/>
          <p:nvPr>
            <p:ph type="title"/>
          </p:nvPr>
        </p:nvSpPr>
        <p:spPr>
          <a:xfrm>
            <a:off x="1270000" y="254000"/>
            <a:ext cx="10464800" cy="749300"/>
          </a:xfrm>
          <a:prstGeom prst="rect">
            <a:avLst/>
          </a:prstGeom>
        </p:spPr>
        <p:txBody>
          <a:bodyPr/>
          <a:lstStyle>
            <a:lvl1pPr algn="ctr">
              <a:defRPr sz="4000">
                <a:solidFill>
                  <a:srgbClr val="000000"/>
                </a:solidFill>
                <a:latin typeface="Gill Sans"/>
                <a:ea typeface="Gill Sans"/>
                <a:cs typeface="Gill Sans"/>
                <a:sym typeface="Gill Sans"/>
              </a:defRPr>
            </a:lvl1pPr>
          </a:lstStyle>
          <a:p>
            <a:pPr lvl="0">
              <a:defRPr sz="1800"/>
            </a:pPr>
            <a:r>
              <a:rPr sz="4000"/>
              <a:t>Title Text</a:t>
            </a:r>
          </a:p>
        </p:txBody>
      </p:sp>
      <p:sp>
        <p:nvSpPr>
          <p:cNvPr id="97" name="Shape 97"/>
          <p:cNvSpPr/>
          <p:nvPr>
            <p:ph type="body" idx="1"/>
          </p:nvPr>
        </p:nvSpPr>
        <p:spPr>
          <a:xfrm>
            <a:off x="482600" y="1308100"/>
            <a:ext cx="12039600" cy="7315200"/>
          </a:xfrm>
          <a:prstGeom prst="rect">
            <a:avLst/>
          </a:prstGeom>
        </p:spPr>
        <p:txBody>
          <a:bodyPr lIns="101600" tIns="101600" rIns="101600" bIns="101600"/>
          <a:lstStyle>
            <a:lvl1pPr marL="812120" indent="-494620">
              <a:buSzPct val="171000"/>
              <a:buChar char="•"/>
            </a:lvl1pPr>
            <a:lvl2pPr marL="1256620" indent="-494620">
              <a:buSzPct val="171000"/>
              <a:buChar char="•"/>
              <a:defRPr sz="2200"/>
            </a:lvl2pPr>
            <a:lvl3pPr marL="1701120" indent="-494620">
              <a:buSzPct val="171000"/>
              <a:buChar char="•"/>
              <a:defRPr sz="2000"/>
            </a:lvl3pPr>
            <a:lvl4pPr marL="2145620" indent="-494620">
              <a:buSzPct val="171000"/>
              <a:buChar char="•"/>
              <a:defRPr sz="1800"/>
            </a:lvl4pPr>
            <a:lvl5pPr marL="2590120" indent="-494620">
              <a:buSzPct val="171000"/>
              <a:buChar char="•"/>
              <a:defRPr sz="1600"/>
            </a:lvl5pPr>
          </a:lstStyle>
          <a:p>
            <a:pPr lvl="0">
              <a:defRPr sz="1800"/>
            </a:pPr>
            <a:r>
              <a:rPr sz="2400"/>
              <a:t>Body Level One</a:t>
            </a:r>
            <a:endParaRPr sz="2400"/>
          </a:p>
          <a:p>
            <a:pPr lvl="1">
              <a:defRPr sz="1800"/>
            </a:pPr>
            <a:r>
              <a:rPr sz="2200"/>
              <a:t>Body Level Two</a:t>
            </a:r>
            <a:endParaRPr sz="2200"/>
          </a:p>
          <a:p>
            <a:pPr lvl="2">
              <a:defRPr sz="1800"/>
            </a:pPr>
            <a:r>
              <a:rPr sz="2000"/>
              <a:t>Body Level Three</a:t>
            </a:r>
            <a:endParaRPr sz="2000"/>
          </a:p>
          <a:p>
            <a:pPr lvl="3"/>
            <a:r>
              <a:t>Body Level Four</a:t>
            </a:r>
          </a:p>
          <a:p>
            <a:pPr lvl="4">
              <a:defRPr sz="1800"/>
            </a:pPr>
            <a:r>
              <a:rPr sz="1600"/>
              <a:t>Body Level Five</a:t>
            </a:r>
          </a:p>
        </p:txBody>
      </p:sp>
      <p:sp>
        <p:nvSpPr>
          <p:cNvPr id="98" name="Shape 98"/>
          <p:cNvSpPr/>
          <p:nvPr>
            <p:ph type="sldNum" sz="quarter" idx="2"/>
          </p:nvPr>
        </p:nvSpPr>
        <p:spPr>
          <a:xfrm>
            <a:off x="12458296" y="9222719"/>
            <a:ext cx="355626" cy="381001"/>
          </a:xfrm>
          <a:prstGeom prst="rect">
            <a:avLst/>
          </a:prstGeom>
        </p:spPr>
        <p:txBody>
          <a:bodyPr/>
          <a:lstStyle>
            <a:lvl1pPr>
              <a:defRPr sz="1800">
                <a:solidFill>
                  <a:srgbClr val="941100"/>
                </a:solidFill>
                <a:latin typeface="Gill Sans SemiBold"/>
                <a:ea typeface="Gill Sans SemiBold"/>
                <a:cs typeface="Gill Sans SemiBold"/>
                <a:sym typeface="Gill Sans SemiBold"/>
              </a:defRPr>
            </a:lvl1pPr>
          </a:lstStyle>
          <a:p>
            <a:pPr lvl="0"/>
            <a:fld id="{86CB4B4D-7CA3-9044-876B-883B54F8677D}" type="slidenum"/>
          </a:p>
        </p:txBody>
      </p:sp>
      <p:sp>
        <p:nvSpPr>
          <p:cNvPr id="99" name="Shape 99"/>
          <p:cNvSpPr/>
          <p:nvPr/>
        </p:nvSpPr>
        <p:spPr>
          <a:xfrm>
            <a:off x="101172" y="9210019"/>
            <a:ext cx="2297610" cy="381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1800">
                <a:solidFill>
                  <a:srgbClr val="941100"/>
                </a:solidFill>
              </a:defRPr>
            </a:lvl1pPr>
          </a:lstStyle>
          <a:p>
            <a:pPr lvl="0">
              <a:defRPr>
                <a:solidFill>
                  <a:srgbClr val="000000"/>
                </a:solidFill>
              </a:defRPr>
            </a:pPr>
            <a:r>
              <a:rPr>
                <a:solidFill>
                  <a:srgbClr val="941100"/>
                </a:solidFill>
              </a:rPr>
              <a:t>A. Canepa  (TRIUMF)</a:t>
            </a:r>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itle Only">
    <p:bg>
      <p:bgPr>
        <a:solidFill>
          <a:srgbClr val="EEEAE5"/>
        </a:solidFill>
      </p:bgPr>
    </p:bg>
    <p:spTree>
      <p:nvGrpSpPr>
        <p:cNvPr id="1" name=""/>
        <p:cNvGrpSpPr/>
        <p:nvPr/>
      </p:nvGrpSpPr>
      <p:grpSpPr>
        <a:xfrm>
          <a:off x="0" y="0"/>
          <a:ext cx="0" cy="0"/>
          <a:chOff x="0" y="0"/>
          <a:chExt cx="0" cy="0"/>
        </a:xfrm>
      </p:grpSpPr>
      <p:sp>
        <p:nvSpPr>
          <p:cNvPr id="19" name="Shape 19"/>
          <p:cNvSpPr/>
          <p:nvPr/>
        </p:nvSpPr>
        <p:spPr>
          <a:xfrm>
            <a:off x="0" y="0"/>
            <a:ext cx="13004800" cy="1549400"/>
          </a:xfrm>
          <a:prstGeom prst="rect">
            <a:avLst/>
          </a:prstGeom>
          <a:solidFill>
            <a:srgbClr val="8C2B22"/>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20" name="image1.png"/>
          <p:cNvPicPr/>
          <p:nvPr/>
        </p:nvPicPr>
        <p:blipFill>
          <a:blip r:embed="rId2">
            <a:extLst/>
          </a:blip>
          <a:stretch>
            <a:fillRect/>
          </a:stretch>
        </p:blipFill>
        <p:spPr>
          <a:xfrm>
            <a:off x="203200" y="114299"/>
            <a:ext cx="1439939" cy="393701"/>
          </a:xfrm>
          <a:prstGeom prst="rect">
            <a:avLst/>
          </a:prstGeom>
          <a:ln w="12700">
            <a:miter lim="400000"/>
          </a:ln>
        </p:spPr>
      </p:pic>
      <p:sp>
        <p:nvSpPr>
          <p:cNvPr id="21" name="Shape 21"/>
          <p:cNvSpPr/>
          <p:nvPr/>
        </p:nvSpPr>
        <p:spPr>
          <a:xfrm>
            <a:off x="6477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22" name="Shape 22"/>
          <p:cNvSpPr/>
          <p:nvPr/>
        </p:nvSpPr>
        <p:spPr>
          <a:xfrm>
            <a:off x="122809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23" name="Shape 23"/>
          <p:cNvSpPr/>
          <p:nvPr/>
        </p:nvSpPr>
        <p:spPr>
          <a:xfrm>
            <a:off x="723536" y="9182100"/>
            <a:ext cx="1435101"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Month Date Year</a:t>
            </a:r>
          </a:p>
        </p:txBody>
      </p:sp>
      <p:sp>
        <p:nvSpPr>
          <p:cNvPr id="24" name="Shape 24"/>
          <p:cNvSpPr/>
          <p:nvPr/>
        </p:nvSpPr>
        <p:spPr>
          <a:xfrm>
            <a:off x="2514600" y="9182100"/>
            <a:ext cx="7962900"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Presentation title</a:t>
            </a:r>
          </a:p>
        </p:txBody>
      </p:sp>
      <p:sp>
        <p:nvSpPr>
          <p:cNvPr id="25" name="Shape 25"/>
          <p:cNvSpPr/>
          <p:nvPr>
            <p:ph type="title"/>
          </p:nvPr>
        </p:nvSpPr>
        <p:spPr>
          <a:xfrm>
            <a:off x="647700" y="203200"/>
            <a:ext cx="11709400" cy="1346200"/>
          </a:xfrm>
          <a:prstGeom prst="rect">
            <a:avLst/>
          </a:prstGeom>
        </p:spPr>
        <p:txBody>
          <a:bodyPr/>
          <a:lstStyle>
            <a:lvl1pPr>
              <a:defRPr b="1" sz="7200">
                <a:latin typeface="+mn-lt"/>
                <a:ea typeface="+mn-ea"/>
                <a:cs typeface="+mn-cs"/>
                <a:sym typeface="Helvetica"/>
              </a:defRPr>
            </a:lvl1pPr>
          </a:lstStyle>
          <a:p>
            <a:pPr lvl="0">
              <a:defRPr b="0" sz="1800">
                <a:solidFill>
                  <a:srgbClr val="000000"/>
                </a:solidFill>
              </a:defRPr>
            </a:pPr>
            <a:r>
              <a:rPr b="1" sz="7200">
                <a:solidFill>
                  <a:srgbClr val="FFFFFE"/>
                </a:solidFill>
              </a:rPr>
              <a:t>Title Text</a:t>
            </a:r>
          </a:p>
        </p:txBody>
      </p:sp>
      <p:sp>
        <p:nvSpPr>
          <p:cNvPr id="26" name="Shape 26"/>
          <p:cNvSpPr/>
          <p:nvPr>
            <p:ph type="sldNum" sz="quarter" idx="2"/>
          </p:nvPr>
        </p:nvSpPr>
        <p:spPr>
          <a:xfrm>
            <a:off x="11978816" y="9194800"/>
            <a:ext cx="312068" cy="317500"/>
          </a:xfrm>
          <a:prstGeom prst="rect">
            <a:avLst/>
          </a:prstGeom>
        </p:spPr>
        <p:txBody>
          <a:bodyPr/>
          <a:lstStyle>
            <a:lvl1pPr>
              <a:defRPr>
                <a:latin typeface="+mn-lt"/>
                <a:ea typeface="+mn-ea"/>
                <a:cs typeface="+mn-cs"/>
                <a:sym typeface="Helvetica"/>
              </a:defRPr>
            </a:lvl1p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ing">
    <p:bg>
      <p:bgPr>
        <a:solidFill>
          <a:srgbClr val="EEEAE5"/>
        </a:solidFill>
      </p:bgPr>
    </p:bg>
    <p:spTree>
      <p:nvGrpSpPr>
        <p:cNvPr id="1" name=""/>
        <p:cNvGrpSpPr/>
        <p:nvPr/>
      </p:nvGrpSpPr>
      <p:grpSpPr>
        <a:xfrm>
          <a:off x="0" y="0"/>
          <a:ext cx="0" cy="0"/>
          <a:chOff x="0" y="0"/>
          <a:chExt cx="0" cy="0"/>
        </a:xfrm>
      </p:grpSpPr>
      <p:sp>
        <p:nvSpPr>
          <p:cNvPr id="28" name="Shape 28"/>
          <p:cNvSpPr/>
          <p:nvPr/>
        </p:nvSpPr>
        <p:spPr>
          <a:xfrm>
            <a:off x="0" y="0"/>
            <a:ext cx="13004800" cy="1549400"/>
          </a:xfrm>
          <a:prstGeom prst="rect">
            <a:avLst/>
          </a:prstGeom>
          <a:solidFill>
            <a:srgbClr val="8C2B22"/>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29" name="image1.png"/>
          <p:cNvPicPr/>
          <p:nvPr/>
        </p:nvPicPr>
        <p:blipFill>
          <a:blip r:embed="rId2">
            <a:extLst/>
          </a:blip>
          <a:stretch>
            <a:fillRect/>
          </a:stretch>
        </p:blipFill>
        <p:spPr>
          <a:xfrm>
            <a:off x="203200" y="114299"/>
            <a:ext cx="1439939" cy="393701"/>
          </a:xfrm>
          <a:prstGeom prst="rect">
            <a:avLst/>
          </a:prstGeom>
          <a:ln w="12700">
            <a:miter lim="400000"/>
          </a:ln>
        </p:spPr>
      </p:pic>
      <p:sp>
        <p:nvSpPr>
          <p:cNvPr id="30" name="Shape 30"/>
          <p:cNvSpPr/>
          <p:nvPr/>
        </p:nvSpPr>
        <p:spPr>
          <a:xfrm>
            <a:off x="6477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31" name="Shape 31"/>
          <p:cNvSpPr/>
          <p:nvPr/>
        </p:nvSpPr>
        <p:spPr>
          <a:xfrm>
            <a:off x="122809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32" name="Shape 32"/>
          <p:cNvSpPr/>
          <p:nvPr/>
        </p:nvSpPr>
        <p:spPr>
          <a:xfrm>
            <a:off x="723536" y="9182100"/>
            <a:ext cx="1435101"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Month Date Year</a:t>
            </a:r>
          </a:p>
        </p:txBody>
      </p:sp>
      <p:sp>
        <p:nvSpPr>
          <p:cNvPr id="33" name="Shape 33"/>
          <p:cNvSpPr/>
          <p:nvPr/>
        </p:nvSpPr>
        <p:spPr>
          <a:xfrm>
            <a:off x="2514600" y="9182100"/>
            <a:ext cx="7962900"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Presentation title</a:t>
            </a:r>
          </a:p>
        </p:txBody>
      </p:sp>
      <p:sp>
        <p:nvSpPr>
          <p:cNvPr id="34" name="Shape 34"/>
          <p:cNvSpPr/>
          <p:nvPr>
            <p:ph type="title"/>
          </p:nvPr>
        </p:nvSpPr>
        <p:spPr>
          <a:xfrm>
            <a:off x="647700" y="4203700"/>
            <a:ext cx="11709400" cy="1346200"/>
          </a:xfrm>
          <a:prstGeom prst="rect">
            <a:avLst/>
          </a:prstGeom>
        </p:spPr>
        <p:txBody>
          <a:bodyPr/>
          <a:lstStyle>
            <a:lvl1pPr algn="ctr">
              <a:defRPr b="1" sz="7200">
                <a:solidFill>
                  <a:srgbClr val="005192"/>
                </a:solidFill>
                <a:latin typeface="+mn-lt"/>
                <a:ea typeface="+mn-ea"/>
                <a:cs typeface="+mn-cs"/>
                <a:sym typeface="Helvetica"/>
              </a:defRPr>
            </a:lvl1pPr>
          </a:lstStyle>
          <a:p>
            <a:pPr lvl="0">
              <a:defRPr b="0" sz="1800">
                <a:solidFill>
                  <a:srgbClr val="000000"/>
                </a:solidFill>
              </a:defRPr>
            </a:pPr>
            <a:r>
              <a:rPr b="1" sz="7200">
                <a:solidFill>
                  <a:srgbClr val="005192"/>
                </a:solidFill>
              </a:rPr>
              <a:t>Title Text</a:t>
            </a:r>
          </a:p>
        </p:txBody>
      </p:sp>
      <p:sp>
        <p:nvSpPr>
          <p:cNvPr id="35" name="Shape 35"/>
          <p:cNvSpPr/>
          <p:nvPr>
            <p:ph type="sldNum" sz="quarter" idx="2"/>
          </p:nvPr>
        </p:nvSpPr>
        <p:spPr>
          <a:xfrm>
            <a:off x="11978816" y="9194800"/>
            <a:ext cx="312068" cy="317500"/>
          </a:xfrm>
          <a:prstGeom prst="rect">
            <a:avLst/>
          </a:prstGeom>
        </p:spPr>
        <p:txBody>
          <a:bodyPr/>
          <a:lstStyle>
            <a:lvl1pPr>
              <a:defRPr>
                <a:latin typeface="+mn-lt"/>
                <a:ea typeface="+mn-ea"/>
                <a:cs typeface="+mn-cs"/>
                <a:sym typeface="Helvetica"/>
              </a:defRPr>
            </a:lvl1p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7" name="Shape 37"/>
          <p:cNvSpPr/>
          <p:nvPr>
            <p:ph type="title"/>
          </p:nvPr>
        </p:nvSpPr>
        <p:spPr>
          <a:prstGeom prst="rect">
            <a:avLst/>
          </a:prstGeom>
        </p:spPr>
        <p:txBody>
          <a:bodyPr/>
          <a:lstStyle/>
          <a:p>
            <a:pPr lvl="0">
              <a:defRPr sz="1800">
                <a:solidFill>
                  <a:srgbClr val="000000"/>
                </a:solidFill>
              </a:defRPr>
            </a:pPr>
            <a:r>
              <a:rPr sz="4400">
                <a:solidFill>
                  <a:srgbClr val="FFFFFE"/>
                </a:solidFill>
              </a:rPr>
              <a:t>Title Text</a:t>
            </a:r>
          </a:p>
        </p:txBody>
      </p:sp>
      <p:sp>
        <p:nvSpPr>
          <p:cNvPr id="38" name="Shape 38"/>
          <p:cNvSpPr/>
          <p:nvPr>
            <p:ph type="body" idx="1"/>
          </p:nvPr>
        </p:nvSpPr>
        <p:spPr>
          <a:prstGeom prst="rect">
            <a:avLst/>
          </a:prstGeom>
        </p:spPr>
        <p:txBody>
          <a:bodyPr/>
          <a:lstStyle>
            <a:lvl1pPr>
              <a:buBlip>
                <a:blip r:embed="rId2"/>
              </a:buBlip>
            </a:lvl1pPr>
            <a:lvl2pPr marL="482600" indent="-254000">
              <a:buSzPct val="50000"/>
              <a:buBlip>
                <a:blip r:embed="rId2"/>
              </a:buBlip>
              <a:defRPr sz="2200"/>
            </a:lvl2pPr>
            <a:lvl3pPr marL="711200" indent="-254000">
              <a:buSzPct val="50000"/>
              <a:buBlip>
                <a:blip r:embed="rId2"/>
              </a:buBlip>
              <a:defRPr sz="2000"/>
            </a:lvl3pPr>
            <a:lvl4pPr marL="939800" indent="-254000">
              <a:buSzPct val="50000"/>
              <a:buBlip>
                <a:blip r:embed="rId2"/>
              </a:buBlip>
              <a:defRPr sz="2000"/>
            </a:lvl4pPr>
            <a:lvl5pPr marL="1168400" indent="-254000">
              <a:buSzPct val="50000"/>
              <a:buBlip>
                <a:blip r:embed="rId2"/>
              </a:buBlip>
              <a:defRPr sz="1800"/>
            </a:lvl5pPr>
          </a:lstStyle>
          <a:p>
            <a:pPr lvl="0">
              <a:defRPr sz="1800"/>
            </a:pPr>
            <a:r>
              <a:rPr sz="2400"/>
              <a:t>Body Level One</a:t>
            </a:r>
            <a:endParaRPr sz="2400"/>
          </a:p>
          <a:p>
            <a:pPr lvl="1">
              <a:defRPr sz="1800"/>
            </a:pPr>
            <a:r>
              <a:rPr sz="2200"/>
              <a:t>Body Level Two</a:t>
            </a:r>
            <a:endParaRPr sz="2200"/>
          </a:p>
          <a:p>
            <a:pPr lvl="2">
              <a:defRPr sz="1800"/>
            </a:pPr>
            <a:r>
              <a:rPr sz="2000"/>
              <a:t>Body Level Three</a:t>
            </a:r>
            <a:endParaRPr sz="2000"/>
          </a:p>
          <a:p>
            <a:pPr lvl="3">
              <a:defRPr sz="1800"/>
            </a:pPr>
            <a:r>
              <a:rPr sz="2000"/>
              <a:t>Body Level Four</a:t>
            </a:r>
            <a:endParaRPr sz="2000"/>
          </a:p>
          <a:p>
            <a:pPr lvl="4"/>
            <a:r>
              <a:t>Body Level Five</a:t>
            </a:r>
          </a:p>
        </p:txBody>
      </p:sp>
      <p:sp>
        <p:nvSpPr>
          <p:cNvPr id="39" name="Shape 3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LH Column and Object">
    <p:bg>
      <p:bgPr>
        <a:solidFill>
          <a:srgbClr val="EEEAE5"/>
        </a:solidFill>
      </p:bgPr>
    </p:bg>
    <p:spTree>
      <p:nvGrpSpPr>
        <p:cNvPr id="1" name=""/>
        <p:cNvGrpSpPr/>
        <p:nvPr/>
      </p:nvGrpSpPr>
      <p:grpSpPr>
        <a:xfrm>
          <a:off x="0" y="0"/>
          <a:ext cx="0" cy="0"/>
          <a:chOff x="0" y="0"/>
          <a:chExt cx="0" cy="0"/>
        </a:xfrm>
      </p:grpSpPr>
      <p:sp>
        <p:nvSpPr>
          <p:cNvPr id="41" name="Shape 41"/>
          <p:cNvSpPr/>
          <p:nvPr/>
        </p:nvSpPr>
        <p:spPr>
          <a:xfrm>
            <a:off x="0" y="0"/>
            <a:ext cx="13004800" cy="1549400"/>
          </a:xfrm>
          <a:prstGeom prst="rect">
            <a:avLst/>
          </a:prstGeom>
          <a:solidFill>
            <a:srgbClr val="8C2B22"/>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42" name="image1.png"/>
          <p:cNvPicPr/>
          <p:nvPr/>
        </p:nvPicPr>
        <p:blipFill>
          <a:blip r:embed="rId2">
            <a:extLst/>
          </a:blip>
          <a:stretch>
            <a:fillRect/>
          </a:stretch>
        </p:blipFill>
        <p:spPr>
          <a:xfrm>
            <a:off x="203200" y="114299"/>
            <a:ext cx="1439939" cy="393701"/>
          </a:xfrm>
          <a:prstGeom prst="rect">
            <a:avLst/>
          </a:prstGeom>
          <a:ln w="12700">
            <a:miter lim="400000"/>
          </a:ln>
        </p:spPr>
      </p:pic>
      <p:sp>
        <p:nvSpPr>
          <p:cNvPr id="43" name="Shape 43"/>
          <p:cNvSpPr/>
          <p:nvPr/>
        </p:nvSpPr>
        <p:spPr>
          <a:xfrm>
            <a:off x="6477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44" name="Shape 44"/>
          <p:cNvSpPr/>
          <p:nvPr/>
        </p:nvSpPr>
        <p:spPr>
          <a:xfrm>
            <a:off x="122809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45" name="Shape 45"/>
          <p:cNvSpPr/>
          <p:nvPr/>
        </p:nvSpPr>
        <p:spPr>
          <a:xfrm>
            <a:off x="723536" y="9182100"/>
            <a:ext cx="1435101"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Month Date Year</a:t>
            </a:r>
          </a:p>
        </p:txBody>
      </p:sp>
      <p:sp>
        <p:nvSpPr>
          <p:cNvPr id="46" name="Shape 46"/>
          <p:cNvSpPr/>
          <p:nvPr/>
        </p:nvSpPr>
        <p:spPr>
          <a:xfrm>
            <a:off x="2514600" y="9182100"/>
            <a:ext cx="7962900"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Presentation title</a:t>
            </a:r>
          </a:p>
        </p:txBody>
      </p:sp>
      <p:sp>
        <p:nvSpPr>
          <p:cNvPr id="47" name="Shape 47"/>
          <p:cNvSpPr/>
          <p:nvPr>
            <p:ph type="obj" sz="half" idx="3"/>
          </p:nvPr>
        </p:nvSpPr>
        <p:spPr>
          <a:xfrm>
            <a:off x="6692900" y="1689100"/>
            <a:ext cx="5664200" cy="7302500"/>
          </a:xfrm>
          <a:prstGeom prst="rect">
            <a:avLst/>
          </a:prstGeom>
        </p:spPr>
        <p:txBody>
          <a:bodyPr lIns="50800" tIns="50800" rIns="50800" bIns="50800" anchor="ctr"/>
          <a:lstStyle/>
          <a:p>
            <a:pPr lvl="0" marL="0" indent="0" algn="ctr">
              <a:spcBef>
                <a:spcPts val="0"/>
              </a:spcBef>
              <a:buSzTx/>
              <a:buNone/>
              <a:defRPr sz="4000"/>
            </a:pPr>
          </a:p>
        </p:txBody>
      </p:sp>
      <p:sp>
        <p:nvSpPr>
          <p:cNvPr id="48" name="Shape 48"/>
          <p:cNvSpPr/>
          <p:nvPr>
            <p:ph type="title"/>
          </p:nvPr>
        </p:nvSpPr>
        <p:spPr>
          <a:xfrm>
            <a:off x="647700" y="203200"/>
            <a:ext cx="11709400" cy="1346200"/>
          </a:xfrm>
          <a:prstGeom prst="rect">
            <a:avLst/>
          </a:prstGeom>
        </p:spPr>
        <p:txBody>
          <a:bodyPr/>
          <a:lstStyle>
            <a:lvl1pPr>
              <a:defRPr b="1" sz="7200">
                <a:latin typeface="+mn-lt"/>
                <a:ea typeface="+mn-ea"/>
                <a:cs typeface="+mn-cs"/>
                <a:sym typeface="Helvetica"/>
              </a:defRPr>
            </a:lvl1pPr>
          </a:lstStyle>
          <a:p>
            <a:pPr lvl="0">
              <a:defRPr b="0" sz="1800">
                <a:solidFill>
                  <a:srgbClr val="000000"/>
                </a:solidFill>
              </a:defRPr>
            </a:pPr>
            <a:r>
              <a:rPr b="1" sz="7200">
                <a:solidFill>
                  <a:srgbClr val="FFFFFE"/>
                </a:solidFill>
              </a:rPr>
              <a:t>Title Text</a:t>
            </a:r>
          </a:p>
        </p:txBody>
      </p:sp>
      <p:sp>
        <p:nvSpPr>
          <p:cNvPr id="49" name="Shape 49"/>
          <p:cNvSpPr/>
          <p:nvPr>
            <p:ph type="body" sz="half" idx="1"/>
          </p:nvPr>
        </p:nvSpPr>
        <p:spPr>
          <a:xfrm>
            <a:off x="647700" y="1701800"/>
            <a:ext cx="5854700" cy="7302500"/>
          </a:xfrm>
          <a:prstGeom prst="rect">
            <a:avLst/>
          </a:prstGeom>
        </p:spPr>
        <p:txBody>
          <a:bodyPr/>
          <a:lstStyle>
            <a:lvl1pPr marL="0" indent="0">
              <a:spcBef>
                <a:spcPts val="600"/>
              </a:spcBef>
              <a:buSzTx/>
              <a:buNone/>
              <a:defRPr sz="3800">
                <a:solidFill>
                  <a:srgbClr val="645A55"/>
                </a:solidFill>
                <a:latin typeface="+mn-lt"/>
                <a:ea typeface="+mn-ea"/>
                <a:cs typeface="+mn-cs"/>
                <a:sym typeface="Helvetica"/>
              </a:defRPr>
            </a:lvl1pPr>
            <a:lvl2pPr marL="0" indent="228600">
              <a:spcBef>
                <a:spcPts val="700"/>
              </a:spcBef>
              <a:buSzTx/>
              <a:buNone/>
              <a:defRPr sz="3200">
                <a:solidFill>
                  <a:srgbClr val="645A55"/>
                </a:solidFill>
                <a:latin typeface="+mn-lt"/>
                <a:ea typeface="+mn-ea"/>
                <a:cs typeface="+mn-cs"/>
                <a:sym typeface="Helvetica"/>
              </a:defRPr>
            </a:lvl2pPr>
            <a:lvl3pPr marL="0" indent="457200">
              <a:spcBef>
                <a:spcPts val="600"/>
              </a:spcBef>
              <a:buSzTx/>
              <a:buNone/>
              <a:defRPr sz="2800">
                <a:solidFill>
                  <a:srgbClr val="645A55"/>
                </a:solidFill>
                <a:latin typeface="+mn-lt"/>
                <a:ea typeface="+mn-ea"/>
                <a:cs typeface="+mn-cs"/>
                <a:sym typeface="Helvetica"/>
              </a:defRPr>
            </a:lvl3pPr>
            <a:lvl4pPr marL="0" indent="685800">
              <a:spcBef>
                <a:spcPts val="500"/>
              </a:spcBef>
              <a:buSzTx/>
              <a:buNone/>
              <a:defRPr>
                <a:solidFill>
                  <a:srgbClr val="645A55"/>
                </a:solidFill>
                <a:latin typeface="+mn-lt"/>
                <a:ea typeface="+mn-ea"/>
                <a:cs typeface="+mn-cs"/>
                <a:sym typeface="Helvetica"/>
              </a:defRPr>
            </a:lvl4pPr>
            <a:lvl5pPr marL="0" indent="914400">
              <a:spcBef>
                <a:spcPts val="500"/>
              </a:spcBef>
              <a:buSzTx/>
              <a:buNone/>
              <a:defRPr>
                <a:solidFill>
                  <a:srgbClr val="645A55"/>
                </a:solidFill>
                <a:latin typeface="+mn-lt"/>
                <a:ea typeface="+mn-ea"/>
                <a:cs typeface="+mn-cs"/>
                <a:sym typeface="Helvetica"/>
              </a:defRPr>
            </a:lvl5pPr>
          </a:lstStyle>
          <a:p>
            <a:pPr lvl="0">
              <a:defRPr sz="1800">
                <a:solidFill>
                  <a:srgbClr val="000000"/>
                </a:solidFill>
              </a:defRPr>
            </a:pPr>
            <a:r>
              <a:rPr sz="3800">
                <a:solidFill>
                  <a:srgbClr val="645A55"/>
                </a:solidFill>
              </a:rPr>
              <a:t>Body Level One</a:t>
            </a:r>
            <a:endParaRPr sz="3800">
              <a:solidFill>
                <a:srgbClr val="645A55"/>
              </a:solidFill>
            </a:endParaRPr>
          </a:p>
          <a:p>
            <a:pPr lvl="1">
              <a:defRPr sz="1800">
                <a:solidFill>
                  <a:srgbClr val="000000"/>
                </a:solidFill>
              </a:defRPr>
            </a:pPr>
            <a:r>
              <a:rPr sz="3200">
                <a:solidFill>
                  <a:srgbClr val="645A55"/>
                </a:solidFill>
              </a:rPr>
              <a:t>Body Level Two</a:t>
            </a:r>
            <a:endParaRPr sz="3200">
              <a:solidFill>
                <a:srgbClr val="645A55"/>
              </a:solidFill>
            </a:endParaRPr>
          </a:p>
          <a:p>
            <a:pPr lvl="2">
              <a:defRPr sz="1800">
                <a:solidFill>
                  <a:srgbClr val="000000"/>
                </a:solidFill>
              </a:defRPr>
            </a:pPr>
            <a:r>
              <a:rPr sz="2800">
                <a:solidFill>
                  <a:srgbClr val="645A55"/>
                </a:solidFill>
              </a:rPr>
              <a:t>Body Level Three</a:t>
            </a:r>
            <a:endParaRPr sz="2800">
              <a:solidFill>
                <a:srgbClr val="645A55"/>
              </a:solidFill>
            </a:endParaRPr>
          </a:p>
          <a:p>
            <a:pPr lvl="3">
              <a:defRPr sz="1800">
                <a:solidFill>
                  <a:srgbClr val="000000"/>
                </a:solidFill>
              </a:defRPr>
            </a:pPr>
            <a:r>
              <a:rPr sz="2400">
                <a:solidFill>
                  <a:srgbClr val="645A55"/>
                </a:solidFill>
              </a:rPr>
              <a:t>Body Level Four</a:t>
            </a:r>
            <a:endParaRPr sz="2400">
              <a:solidFill>
                <a:srgbClr val="645A55"/>
              </a:solidFill>
            </a:endParaRPr>
          </a:p>
          <a:p>
            <a:pPr lvl="4">
              <a:defRPr sz="1800">
                <a:solidFill>
                  <a:srgbClr val="000000"/>
                </a:solidFill>
              </a:defRPr>
            </a:pPr>
            <a:r>
              <a:rPr sz="2400">
                <a:solidFill>
                  <a:srgbClr val="645A55"/>
                </a:solidFill>
              </a:rPr>
              <a:t>Body Level Five</a:t>
            </a:r>
          </a:p>
        </p:txBody>
      </p:sp>
      <p:sp>
        <p:nvSpPr>
          <p:cNvPr id="50" name="Shape 50"/>
          <p:cNvSpPr/>
          <p:nvPr>
            <p:ph type="sldNum" sz="quarter" idx="2"/>
          </p:nvPr>
        </p:nvSpPr>
        <p:spPr>
          <a:xfrm>
            <a:off x="11978816" y="9194800"/>
            <a:ext cx="312068" cy="317500"/>
          </a:xfrm>
          <a:prstGeom prst="rect">
            <a:avLst/>
          </a:prstGeom>
        </p:spPr>
        <p:txBody>
          <a:bodyPr/>
          <a:lstStyle>
            <a:lvl1pPr>
              <a:defRPr>
                <a:latin typeface="+mn-lt"/>
                <a:ea typeface="+mn-ea"/>
                <a:cs typeface="+mn-cs"/>
                <a:sym typeface="Helvetica"/>
              </a:defRPr>
            </a:lvl1p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RH Column and Object">
    <p:bg>
      <p:bgPr>
        <a:solidFill>
          <a:srgbClr val="EEEAE5"/>
        </a:solidFill>
      </p:bgPr>
    </p:bg>
    <p:spTree>
      <p:nvGrpSpPr>
        <p:cNvPr id="1" name=""/>
        <p:cNvGrpSpPr/>
        <p:nvPr/>
      </p:nvGrpSpPr>
      <p:grpSpPr>
        <a:xfrm>
          <a:off x="0" y="0"/>
          <a:ext cx="0" cy="0"/>
          <a:chOff x="0" y="0"/>
          <a:chExt cx="0" cy="0"/>
        </a:xfrm>
      </p:grpSpPr>
      <p:sp>
        <p:nvSpPr>
          <p:cNvPr id="52" name="Shape 52"/>
          <p:cNvSpPr/>
          <p:nvPr/>
        </p:nvSpPr>
        <p:spPr>
          <a:xfrm>
            <a:off x="0" y="0"/>
            <a:ext cx="13004800" cy="1549400"/>
          </a:xfrm>
          <a:prstGeom prst="rect">
            <a:avLst/>
          </a:prstGeom>
          <a:solidFill>
            <a:srgbClr val="8C2B22"/>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53" name="image1.png"/>
          <p:cNvPicPr/>
          <p:nvPr/>
        </p:nvPicPr>
        <p:blipFill>
          <a:blip r:embed="rId2">
            <a:extLst/>
          </a:blip>
          <a:stretch>
            <a:fillRect/>
          </a:stretch>
        </p:blipFill>
        <p:spPr>
          <a:xfrm>
            <a:off x="203200" y="114299"/>
            <a:ext cx="1439939" cy="393701"/>
          </a:xfrm>
          <a:prstGeom prst="rect">
            <a:avLst/>
          </a:prstGeom>
          <a:ln w="12700">
            <a:miter lim="400000"/>
          </a:ln>
        </p:spPr>
      </p:pic>
      <p:sp>
        <p:nvSpPr>
          <p:cNvPr id="54" name="Shape 54"/>
          <p:cNvSpPr/>
          <p:nvPr/>
        </p:nvSpPr>
        <p:spPr>
          <a:xfrm>
            <a:off x="6477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55" name="Shape 55"/>
          <p:cNvSpPr/>
          <p:nvPr/>
        </p:nvSpPr>
        <p:spPr>
          <a:xfrm>
            <a:off x="122809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56" name="Shape 56"/>
          <p:cNvSpPr/>
          <p:nvPr/>
        </p:nvSpPr>
        <p:spPr>
          <a:xfrm>
            <a:off x="723536" y="9182100"/>
            <a:ext cx="1435101"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Month Date Year</a:t>
            </a:r>
          </a:p>
        </p:txBody>
      </p:sp>
      <p:sp>
        <p:nvSpPr>
          <p:cNvPr id="57" name="Shape 57"/>
          <p:cNvSpPr/>
          <p:nvPr/>
        </p:nvSpPr>
        <p:spPr>
          <a:xfrm>
            <a:off x="2514600" y="9182100"/>
            <a:ext cx="7962900"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Presentation title</a:t>
            </a:r>
          </a:p>
        </p:txBody>
      </p:sp>
      <p:sp>
        <p:nvSpPr>
          <p:cNvPr id="58" name="Shape 58"/>
          <p:cNvSpPr/>
          <p:nvPr>
            <p:ph type="obj" sz="half" idx="3"/>
          </p:nvPr>
        </p:nvSpPr>
        <p:spPr>
          <a:xfrm>
            <a:off x="647700" y="1701800"/>
            <a:ext cx="5664200" cy="7302500"/>
          </a:xfrm>
          <a:prstGeom prst="rect">
            <a:avLst/>
          </a:prstGeom>
        </p:spPr>
        <p:txBody>
          <a:bodyPr lIns="50800" tIns="50800" rIns="50800" bIns="50800" anchor="ctr"/>
          <a:lstStyle/>
          <a:p>
            <a:pPr lvl="0" marL="0" indent="0" algn="ctr">
              <a:spcBef>
                <a:spcPts val="0"/>
              </a:spcBef>
              <a:buSzTx/>
              <a:buNone/>
              <a:defRPr sz="4000"/>
            </a:pPr>
          </a:p>
        </p:txBody>
      </p:sp>
      <p:sp>
        <p:nvSpPr>
          <p:cNvPr id="59" name="Shape 59"/>
          <p:cNvSpPr/>
          <p:nvPr>
            <p:ph type="title"/>
          </p:nvPr>
        </p:nvSpPr>
        <p:spPr>
          <a:xfrm>
            <a:off x="647700" y="203200"/>
            <a:ext cx="11709400" cy="1346200"/>
          </a:xfrm>
          <a:prstGeom prst="rect">
            <a:avLst/>
          </a:prstGeom>
        </p:spPr>
        <p:txBody>
          <a:bodyPr/>
          <a:lstStyle>
            <a:lvl1pPr>
              <a:defRPr b="1" sz="7200">
                <a:latin typeface="+mn-lt"/>
                <a:ea typeface="+mn-ea"/>
                <a:cs typeface="+mn-cs"/>
                <a:sym typeface="Helvetica"/>
              </a:defRPr>
            </a:lvl1pPr>
          </a:lstStyle>
          <a:p>
            <a:pPr lvl="0">
              <a:defRPr b="0" sz="1800">
                <a:solidFill>
                  <a:srgbClr val="000000"/>
                </a:solidFill>
              </a:defRPr>
            </a:pPr>
            <a:r>
              <a:rPr b="1" sz="7200">
                <a:solidFill>
                  <a:srgbClr val="FFFFFE"/>
                </a:solidFill>
              </a:rPr>
              <a:t>Title Text</a:t>
            </a:r>
          </a:p>
        </p:txBody>
      </p:sp>
      <p:sp>
        <p:nvSpPr>
          <p:cNvPr id="60" name="Shape 60"/>
          <p:cNvSpPr/>
          <p:nvPr>
            <p:ph type="body" sz="half" idx="1"/>
          </p:nvPr>
        </p:nvSpPr>
        <p:spPr>
          <a:xfrm>
            <a:off x="6502400" y="1701800"/>
            <a:ext cx="5854700" cy="7302500"/>
          </a:xfrm>
          <a:prstGeom prst="rect">
            <a:avLst/>
          </a:prstGeom>
        </p:spPr>
        <p:txBody>
          <a:bodyPr/>
          <a:lstStyle>
            <a:lvl1pPr marL="0" indent="0">
              <a:spcBef>
                <a:spcPts val="600"/>
              </a:spcBef>
              <a:buSzTx/>
              <a:buNone/>
              <a:defRPr sz="3800">
                <a:solidFill>
                  <a:srgbClr val="645A55"/>
                </a:solidFill>
                <a:latin typeface="+mn-lt"/>
                <a:ea typeface="+mn-ea"/>
                <a:cs typeface="+mn-cs"/>
                <a:sym typeface="Helvetica"/>
              </a:defRPr>
            </a:lvl1pPr>
            <a:lvl2pPr marL="0" indent="228600">
              <a:spcBef>
                <a:spcPts val="700"/>
              </a:spcBef>
              <a:buSzTx/>
              <a:buNone/>
              <a:defRPr sz="3200">
                <a:solidFill>
                  <a:srgbClr val="645A55"/>
                </a:solidFill>
                <a:latin typeface="+mn-lt"/>
                <a:ea typeface="+mn-ea"/>
                <a:cs typeface="+mn-cs"/>
                <a:sym typeface="Helvetica"/>
              </a:defRPr>
            </a:lvl2pPr>
            <a:lvl3pPr marL="0" indent="457200">
              <a:spcBef>
                <a:spcPts val="600"/>
              </a:spcBef>
              <a:buSzTx/>
              <a:buNone/>
              <a:defRPr sz="2800">
                <a:solidFill>
                  <a:srgbClr val="645A55"/>
                </a:solidFill>
                <a:latin typeface="+mn-lt"/>
                <a:ea typeface="+mn-ea"/>
                <a:cs typeface="+mn-cs"/>
                <a:sym typeface="Helvetica"/>
              </a:defRPr>
            </a:lvl3pPr>
            <a:lvl4pPr marL="0" indent="685800">
              <a:spcBef>
                <a:spcPts val="500"/>
              </a:spcBef>
              <a:buSzTx/>
              <a:buNone/>
              <a:defRPr>
                <a:solidFill>
                  <a:srgbClr val="645A55"/>
                </a:solidFill>
                <a:latin typeface="+mn-lt"/>
                <a:ea typeface="+mn-ea"/>
                <a:cs typeface="+mn-cs"/>
                <a:sym typeface="Helvetica"/>
              </a:defRPr>
            </a:lvl4pPr>
            <a:lvl5pPr marL="0" indent="914400">
              <a:spcBef>
                <a:spcPts val="500"/>
              </a:spcBef>
              <a:buSzTx/>
              <a:buNone/>
              <a:defRPr>
                <a:solidFill>
                  <a:srgbClr val="645A55"/>
                </a:solidFill>
                <a:latin typeface="+mn-lt"/>
                <a:ea typeface="+mn-ea"/>
                <a:cs typeface="+mn-cs"/>
                <a:sym typeface="Helvetica"/>
              </a:defRPr>
            </a:lvl5pPr>
          </a:lstStyle>
          <a:p>
            <a:pPr lvl="0">
              <a:defRPr sz="1800">
                <a:solidFill>
                  <a:srgbClr val="000000"/>
                </a:solidFill>
              </a:defRPr>
            </a:pPr>
            <a:r>
              <a:rPr sz="3800">
                <a:solidFill>
                  <a:srgbClr val="645A55"/>
                </a:solidFill>
              </a:rPr>
              <a:t>Body Level One</a:t>
            </a:r>
            <a:endParaRPr sz="3800">
              <a:solidFill>
                <a:srgbClr val="645A55"/>
              </a:solidFill>
            </a:endParaRPr>
          </a:p>
          <a:p>
            <a:pPr lvl="1">
              <a:defRPr sz="1800">
                <a:solidFill>
                  <a:srgbClr val="000000"/>
                </a:solidFill>
              </a:defRPr>
            </a:pPr>
            <a:r>
              <a:rPr sz="3200">
                <a:solidFill>
                  <a:srgbClr val="645A55"/>
                </a:solidFill>
              </a:rPr>
              <a:t>Body Level Two</a:t>
            </a:r>
            <a:endParaRPr sz="3200">
              <a:solidFill>
                <a:srgbClr val="645A55"/>
              </a:solidFill>
            </a:endParaRPr>
          </a:p>
          <a:p>
            <a:pPr lvl="2">
              <a:defRPr sz="1800">
                <a:solidFill>
                  <a:srgbClr val="000000"/>
                </a:solidFill>
              </a:defRPr>
            </a:pPr>
            <a:r>
              <a:rPr sz="2800">
                <a:solidFill>
                  <a:srgbClr val="645A55"/>
                </a:solidFill>
              </a:rPr>
              <a:t>Body Level Three</a:t>
            </a:r>
            <a:endParaRPr sz="2800">
              <a:solidFill>
                <a:srgbClr val="645A55"/>
              </a:solidFill>
            </a:endParaRPr>
          </a:p>
          <a:p>
            <a:pPr lvl="3">
              <a:defRPr sz="1800">
                <a:solidFill>
                  <a:srgbClr val="000000"/>
                </a:solidFill>
              </a:defRPr>
            </a:pPr>
            <a:r>
              <a:rPr sz="2400">
                <a:solidFill>
                  <a:srgbClr val="645A55"/>
                </a:solidFill>
              </a:rPr>
              <a:t>Body Level Four</a:t>
            </a:r>
            <a:endParaRPr sz="2400">
              <a:solidFill>
                <a:srgbClr val="645A55"/>
              </a:solidFill>
            </a:endParaRPr>
          </a:p>
          <a:p>
            <a:pPr lvl="4">
              <a:defRPr sz="1800">
                <a:solidFill>
                  <a:srgbClr val="000000"/>
                </a:solidFill>
              </a:defRPr>
            </a:pPr>
            <a:r>
              <a:rPr sz="2400">
                <a:solidFill>
                  <a:srgbClr val="645A55"/>
                </a:solidFill>
              </a:rPr>
              <a:t>Body Level Five</a:t>
            </a:r>
          </a:p>
        </p:txBody>
      </p:sp>
      <p:sp>
        <p:nvSpPr>
          <p:cNvPr id="61" name="Shape 61"/>
          <p:cNvSpPr/>
          <p:nvPr>
            <p:ph type="sldNum" sz="quarter" idx="2"/>
          </p:nvPr>
        </p:nvSpPr>
        <p:spPr>
          <a:xfrm>
            <a:off x="11978816" y="9194800"/>
            <a:ext cx="312068" cy="317500"/>
          </a:xfrm>
          <a:prstGeom prst="rect">
            <a:avLst/>
          </a:prstGeom>
        </p:spPr>
        <p:txBody>
          <a:bodyPr/>
          <a:lstStyle>
            <a:lvl1pPr>
              <a:defRPr>
                <a:latin typeface="+mn-lt"/>
                <a:ea typeface="+mn-ea"/>
                <a:cs typeface="+mn-cs"/>
                <a:sym typeface="Helvetica"/>
              </a:defRPr>
            </a:lvl1p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Picture with Caption">
    <p:bg>
      <p:bgPr>
        <a:solidFill>
          <a:srgbClr val="EEEAE5"/>
        </a:solidFill>
      </p:bgPr>
    </p:bg>
    <p:spTree>
      <p:nvGrpSpPr>
        <p:cNvPr id="1" name=""/>
        <p:cNvGrpSpPr/>
        <p:nvPr/>
      </p:nvGrpSpPr>
      <p:grpSpPr>
        <a:xfrm>
          <a:off x="0" y="0"/>
          <a:ext cx="0" cy="0"/>
          <a:chOff x="0" y="0"/>
          <a:chExt cx="0" cy="0"/>
        </a:xfrm>
      </p:grpSpPr>
      <p:sp>
        <p:nvSpPr>
          <p:cNvPr id="63" name="Shape 63"/>
          <p:cNvSpPr/>
          <p:nvPr/>
        </p:nvSpPr>
        <p:spPr>
          <a:xfrm>
            <a:off x="0" y="0"/>
            <a:ext cx="13004800" cy="1549400"/>
          </a:xfrm>
          <a:prstGeom prst="rect">
            <a:avLst/>
          </a:prstGeom>
          <a:solidFill>
            <a:srgbClr val="8C2B22"/>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64" name="image1.png"/>
          <p:cNvPicPr/>
          <p:nvPr/>
        </p:nvPicPr>
        <p:blipFill>
          <a:blip r:embed="rId2">
            <a:extLst/>
          </a:blip>
          <a:stretch>
            <a:fillRect/>
          </a:stretch>
        </p:blipFill>
        <p:spPr>
          <a:xfrm>
            <a:off x="203200" y="114299"/>
            <a:ext cx="1439939" cy="393701"/>
          </a:xfrm>
          <a:prstGeom prst="rect">
            <a:avLst/>
          </a:prstGeom>
          <a:ln w="12700">
            <a:miter lim="400000"/>
          </a:ln>
        </p:spPr>
      </p:pic>
      <p:sp>
        <p:nvSpPr>
          <p:cNvPr id="65" name="Shape 65"/>
          <p:cNvSpPr/>
          <p:nvPr/>
        </p:nvSpPr>
        <p:spPr>
          <a:xfrm>
            <a:off x="6477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66" name="Shape 66"/>
          <p:cNvSpPr/>
          <p:nvPr/>
        </p:nvSpPr>
        <p:spPr>
          <a:xfrm>
            <a:off x="122809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67" name="Shape 67"/>
          <p:cNvSpPr/>
          <p:nvPr/>
        </p:nvSpPr>
        <p:spPr>
          <a:xfrm>
            <a:off x="723536" y="9182100"/>
            <a:ext cx="1435101"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Month Date Year</a:t>
            </a:r>
          </a:p>
        </p:txBody>
      </p:sp>
      <p:sp>
        <p:nvSpPr>
          <p:cNvPr id="68" name="Shape 68"/>
          <p:cNvSpPr/>
          <p:nvPr/>
        </p:nvSpPr>
        <p:spPr>
          <a:xfrm>
            <a:off x="2514600" y="9182100"/>
            <a:ext cx="7962900"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Presentation title</a:t>
            </a:r>
          </a:p>
        </p:txBody>
      </p:sp>
      <p:sp>
        <p:nvSpPr>
          <p:cNvPr id="69" name="Shape 69"/>
          <p:cNvSpPr/>
          <p:nvPr>
            <p:ph type="obj" sz="half" idx="3"/>
          </p:nvPr>
        </p:nvSpPr>
        <p:spPr>
          <a:xfrm>
            <a:off x="2451100" y="1739900"/>
            <a:ext cx="8089900" cy="5575300"/>
          </a:xfrm>
          <a:prstGeom prst="rect">
            <a:avLst/>
          </a:prstGeom>
        </p:spPr>
        <p:txBody>
          <a:bodyPr lIns="50800" tIns="50800" rIns="50800" bIns="50800" anchor="ctr"/>
          <a:lstStyle/>
          <a:p>
            <a:pPr lvl="0" marL="0" indent="0" algn="ctr">
              <a:spcBef>
                <a:spcPts val="0"/>
              </a:spcBef>
              <a:buSzTx/>
              <a:buNone/>
              <a:defRPr sz="4000"/>
            </a:pPr>
          </a:p>
        </p:txBody>
      </p:sp>
      <p:sp>
        <p:nvSpPr>
          <p:cNvPr id="70" name="Shape 70"/>
          <p:cNvSpPr/>
          <p:nvPr>
            <p:ph type="title"/>
          </p:nvPr>
        </p:nvSpPr>
        <p:spPr>
          <a:xfrm>
            <a:off x="647700" y="203200"/>
            <a:ext cx="11709400" cy="1346200"/>
          </a:xfrm>
          <a:prstGeom prst="rect">
            <a:avLst/>
          </a:prstGeom>
        </p:spPr>
        <p:txBody>
          <a:bodyPr/>
          <a:lstStyle>
            <a:lvl1pPr>
              <a:defRPr b="1" sz="7200">
                <a:latin typeface="+mn-lt"/>
                <a:ea typeface="+mn-ea"/>
                <a:cs typeface="+mn-cs"/>
                <a:sym typeface="Helvetica"/>
              </a:defRPr>
            </a:lvl1pPr>
          </a:lstStyle>
          <a:p>
            <a:pPr lvl="0">
              <a:defRPr b="0" sz="1800">
                <a:solidFill>
                  <a:srgbClr val="000000"/>
                </a:solidFill>
              </a:defRPr>
            </a:pPr>
            <a:r>
              <a:rPr b="1" sz="7200">
                <a:solidFill>
                  <a:srgbClr val="FFFFFE"/>
                </a:solidFill>
              </a:rPr>
              <a:t>Title Text</a:t>
            </a:r>
          </a:p>
        </p:txBody>
      </p:sp>
      <p:sp>
        <p:nvSpPr>
          <p:cNvPr id="71" name="Shape 71"/>
          <p:cNvSpPr/>
          <p:nvPr>
            <p:ph type="body" sz="half" idx="1"/>
          </p:nvPr>
        </p:nvSpPr>
        <p:spPr>
          <a:xfrm>
            <a:off x="2451100" y="7454900"/>
            <a:ext cx="8089900" cy="1549400"/>
          </a:xfrm>
          <a:prstGeom prst="rect">
            <a:avLst/>
          </a:prstGeom>
        </p:spPr>
        <p:txBody>
          <a:bodyPr/>
          <a:lstStyle>
            <a:lvl1pPr marL="0" indent="0">
              <a:spcBef>
                <a:spcPts val="600"/>
              </a:spcBef>
              <a:buSzTx/>
              <a:buNone/>
              <a:defRPr sz="3200">
                <a:solidFill>
                  <a:srgbClr val="645A55"/>
                </a:solidFill>
                <a:latin typeface="+mn-lt"/>
                <a:ea typeface="+mn-ea"/>
                <a:cs typeface="+mn-cs"/>
                <a:sym typeface="Helvetica"/>
              </a:defRPr>
            </a:lvl1pPr>
            <a:lvl2pPr marL="0">
              <a:spcBef>
                <a:spcPts val="400"/>
              </a:spcBef>
              <a:buSzTx/>
              <a:buNone/>
              <a:defRPr sz="2600">
                <a:solidFill>
                  <a:srgbClr val="645A55"/>
                </a:solidFill>
                <a:latin typeface="+mn-lt"/>
                <a:ea typeface="+mn-ea"/>
                <a:cs typeface="+mn-cs"/>
                <a:sym typeface="Helvetica"/>
              </a:defRPr>
            </a:lvl2pPr>
            <a:lvl3pPr marL="0">
              <a:spcBef>
                <a:spcPts val="300"/>
              </a:spcBef>
              <a:buSzTx/>
              <a:buNone/>
              <a:defRPr sz="2200">
                <a:solidFill>
                  <a:srgbClr val="645A55"/>
                </a:solidFill>
                <a:latin typeface="+mn-lt"/>
                <a:ea typeface="+mn-ea"/>
                <a:cs typeface="+mn-cs"/>
                <a:sym typeface="Helvetica"/>
              </a:defRPr>
            </a:lvl3pPr>
            <a:lvl4pPr marL="0">
              <a:spcBef>
                <a:spcPts val="200"/>
              </a:spcBef>
              <a:buSzTx/>
              <a:buNone/>
              <a:defRPr sz="1800">
                <a:solidFill>
                  <a:srgbClr val="645A55"/>
                </a:solidFill>
                <a:latin typeface="+mn-lt"/>
                <a:ea typeface="+mn-ea"/>
                <a:cs typeface="+mn-cs"/>
                <a:sym typeface="Helvetica"/>
              </a:defRPr>
            </a:lvl4pPr>
            <a:lvl5pPr marL="0">
              <a:spcBef>
                <a:spcPts val="200"/>
              </a:spcBef>
              <a:buSzTx/>
              <a:buNone/>
              <a:defRPr sz="1800">
                <a:solidFill>
                  <a:srgbClr val="645A55"/>
                </a:solidFill>
                <a:latin typeface="+mn-lt"/>
                <a:ea typeface="+mn-ea"/>
                <a:cs typeface="+mn-cs"/>
                <a:sym typeface="Helvetica"/>
              </a:defRPr>
            </a:lvl5pPr>
          </a:lstStyle>
          <a:p>
            <a:pPr lvl="0">
              <a:defRPr sz="1800">
                <a:solidFill>
                  <a:srgbClr val="000000"/>
                </a:solidFill>
              </a:defRPr>
            </a:pPr>
            <a:r>
              <a:rPr sz="3200">
                <a:solidFill>
                  <a:srgbClr val="645A55"/>
                </a:solidFill>
              </a:rPr>
              <a:t>Body Level One</a:t>
            </a:r>
            <a:endParaRPr sz="3200">
              <a:solidFill>
                <a:srgbClr val="645A55"/>
              </a:solidFill>
            </a:endParaRPr>
          </a:p>
          <a:p>
            <a:pPr lvl="1">
              <a:defRPr sz="1800">
                <a:solidFill>
                  <a:srgbClr val="000000"/>
                </a:solidFill>
              </a:defRPr>
            </a:pPr>
            <a:r>
              <a:rPr sz="2600">
                <a:solidFill>
                  <a:srgbClr val="645A55"/>
                </a:solidFill>
              </a:rPr>
              <a:t>Body Level Two</a:t>
            </a:r>
            <a:endParaRPr sz="2600">
              <a:solidFill>
                <a:srgbClr val="645A55"/>
              </a:solidFill>
            </a:endParaRPr>
          </a:p>
          <a:p>
            <a:pPr lvl="2">
              <a:defRPr sz="1800">
                <a:solidFill>
                  <a:srgbClr val="000000"/>
                </a:solidFill>
              </a:defRPr>
            </a:pPr>
            <a:r>
              <a:rPr sz="2200">
                <a:solidFill>
                  <a:srgbClr val="645A55"/>
                </a:solidFill>
              </a:rPr>
              <a:t>Body Level Three</a:t>
            </a:r>
            <a:endParaRPr sz="2200">
              <a:solidFill>
                <a:srgbClr val="645A55"/>
              </a:solidFill>
            </a:endParaRPr>
          </a:p>
          <a:p>
            <a:pPr lvl="3">
              <a:defRPr>
                <a:solidFill>
                  <a:srgbClr val="000000"/>
                </a:solidFill>
              </a:defRPr>
            </a:pPr>
            <a:r>
              <a:rPr>
                <a:solidFill>
                  <a:srgbClr val="645A55"/>
                </a:solidFill>
              </a:rPr>
              <a:t>Body Level Four</a:t>
            </a:r>
            <a:endParaRPr>
              <a:solidFill>
                <a:srgbClr val="645A55"/>
              </a:solidFill>
            </a:endParaRPr>
          </a:p>
          <a:p>
            <a:pPr lvl="4">
              <a:defRPr>
                <a:solidFill>
                  <a:srgbClr val="000000"/>
                </a:solidFill>
              </a:defRPr>
            </a:pPr>
            <a:r>
              <a:rPr>
                <a:solidFill>
                  <a:srgbClr val="645A55"/>
                </a:solidFill>
              </a:rPr>
              <a:t>Body Level Five</a:t>
            </a:r>
          </a:p>
        </p:txBody>
      </p:sp>
      <p:sp>
        <p:nvSpPr>
          <p:cNvPr id="72" name="Shape 72"/>
          <p:cNvSpPr/>
          <p:nvPr>
            <p:ph type="sldNum" sz="quarter" idx="2"/>
          </p:nvPr>
        </p:nvSpPr>
        <p:spPr>
          <a:xfrm>
            <a:off x="11978816" y="9194800"/>
            <a:ext cx="312068" cy="317500"/>
          </a:xfrm>
          <a:prstGeom prst="rect">
            <a:avLst/>
          </a:prstGeom>
        </p:spPr>
        <p:txBody>
          <a:bodyPr/>
          <a:lstStyle>
            <a:lvl1pPr>
              <a:defRPr>
                <a:latin typeface="+mn-lt"/>
                <a:ea typeface="+mn-ea"/>
                <a:cs typeface="+mn-cs"/>
                <a:sym typeface="Helvetica"/>
              </a:defRPr>
            </a:lvl1p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EEEAE5"/>
        </a:solidFill>
      </p:bgPr>
    </p:bg>
    <p:spTree>
      <p:nvGrpSpPr>
        <p:cNvPr id="1" name=""/>
        <p:cNvGrpSpPr/>
        <p:nvPr/>
      </p:nvGrpSpPr>
      <p:grpSpPr>
        <a:xfrm>
          <a:off x="0" y="0"/>
          <a:ext cx="0" cy="0"/>
          <a:chOff x="0" y="0"/>
          <a:chExt cx="0" cy="0"/>
        </a:xfrm>
      </p:grpSpPr>
      <p:sp>
        <p:nvSpPr>
          <p:cNvPr id="74" name="Shape 74"/>
          <p:cNvSpPr/>
          <p:nvPr/>
        </p:nvSpPr>
        <p:spPr>
          <a:xfrm>
            <a:off x="0" y="0"/>
            <a:ext cx="13004800" cy="1549400"/>
          </a:xfrm>
          <a:prstGeom prst="rect">
            <a:avLst/>
          </a:prstGeom>
          <a:solidFill>
            <a:srgbClr val="8C2B22"/>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75" name="image1.png"/>
          <p:cNvPicPr/>
          <p:nvPr/>
        </p:nvPicPr>
        <p:blipFill>
          <a:blip r:embed="rId2">
            <a:extLst/>
          </a:blip>
          <a:stretch>
            <a:fillRect/>
          </a:stretch>
        </p:blipFill>
        <p:spPr>
          <a:xfrm>
            <a:off x="203200" y="114299"/>
            <a:ext cx="1439939" cy="393701"/>
          </a:xfrm>
          <a:prstGeom prst="rect">
            <a:avLst/>
          </a:prstGeom>
          <a:ln w="12700">
            <a:miter lim="400000"/>
          </a:ln>
        </p:spPr>
      </p:pic>
      <p:sp>
        <p:nvSpPr>
          <p:cNvPr id="76" name="Shape 76"/>
          <p:cNvSpPr/>
          <p:nvPr/>
        </p:nvSpPr>
        <p:spPr>
          <a:xfrm>
            <a:off x="6477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77" name="Shape 77"/>
          <p:cNvSpPr/>
          <p:nvPr/>
        </p:nvSpPr>
        <p:spPr>
          <a:xfrm>
            <a:off x="122809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78" name="Shape 78"/>
          <p:cNvSpPr/>
          <p:nvPr/>
        </p:nvSpPr>
        <p:spPr>
          <a:xfrm>
            <a:off x="723536" y="9182100"/>
            <a:ext cx="1435101"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Month Date Year</a:t>
            </a:r>
          </a:p>
        </p:txBody>
      </p:sp>
      <p:sp>
        <p:nvSpPr>
          <p:cNvPr id="79" name="Shape 79"/>
          <p:cNvSpPr/>
          <p:nvPr/>
        </p:nvSpPr>
        <p:spPr>
          <a:xfrm>
            <a:off x="2514600" y="9182100"/>
            <a:ext cx="7962900" cy="317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005192"/>
                </a:solidFill>
                <a:latin typeface="+mn-lt"/>
                <a:ea typeface="+mn-ea"/>
                <a:cs typeface="+mn-cs"/>
                <a:sym typeface="Helvetica"/>
              </a:defRPr>
            </a:lvl1pPr>
          </a:lstStyle>
          <a:p>
            <a:pPr lvl="0">
              <a:defRPr sz="1800">
                <a:solidFill>
                  <a:srgbClr val="000000"/>
                </a:solidFill>
              </a:defRPr>
            </a:pPr>
            <a:r>
              <a:rPr sz="1400">
                <a:solidFill>
                  <a:srgbClr val="005192"/>
                </a:solidFill>
              </a:rPr>
              <a:t>Presentation title</a:t>
            </a:r>
          </a:p>
        </p:txBody>
      </p:sp>
      <p:sp>
        <p:nvSpPr>
          <p:cNvPr id="80" name="Shape 80"/>
          <p:cNvSpPr/>
          <p:nvPr>
            <p:ph type="sldNum" sz="quarter" idx="2"/>
          </p:nvPr>
        </p:nvSpPr>
        <p:spPr>
          <a:xfrm>
            <a:off x="11978816" y="9194800"/>
            <a:ext cx="312068" cy="317500"/>
          </a:xfrm>
          <a:prstGeom prst="rect">
            <a:avLst/>
          </a:prstGeom>
        </p:spPr>
        <p:txBody>
          <a:bodyPr/>
          <a:lstStyle>
            <a:lvl1pPr>
              <a:defRPr>
                <a:latin typeface="+mn-lt"/>
                <a:ea typeface="+mn-ea"/>
                <a:cs typeface="+mn-cs"/>
                <a:sym typeface="Helvetica"/>
              </a:defRPr>
            </a:lvl1p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End Slide">
    <p:bg>
      <p:bgPr>
        <a:solidFill>
          <a:srgbClr val="EEEAE5"/>
        </a:solidFill>
      </p:bgPr>
    </p:bg>
    <p:spTree>
      <p:nvGrpSpPr>
        <p:cNvPr id="1" name=""/>
        <p:cNvGrpSpPr/>
        <p:nvPr/>
      </p:nvGrpSpPr>
      <p:grpSpPr>
        <a:xfrm>
          <a:off x="0" y="0"/>
          <a:ext cx="0" cy="0"/>
          <a:chOff x="0" y="0"/>
          <a:chExt cx="0" cy="0"/>
        </a:xfrm>
      </p:grpSpPr>
      <p:sp>
        <p:nvSpPr>
          <p:cNvPr id="82" name="Shape 82"/>
          <p:cNvSpPr/>
          <p:nvPr/>
        </p:nvSpPr>
        <p:spPr>
          <a:xfrm>
            <a:off x="0" y="0"/>
            <a:ext cx="13004800" cy="1549400"/>
          </a:xfrm>
          <a:prstGeom prst="rect">
            <a:avLst/>
          </a:prstGeom>
          <a:solidFill>
            <a:srgbClr val="8C2B22"/>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83" name="image1.png"/>
          <p:cNvPicPr/>
          <p:nvPr/>
        </p:nvPicPr>
        <p:blipFill>
          <a:blip r:embed="rId2">
            <a:extLst/>
          </a:blip>
          <a:stretch>
            <a:fillRect/>
          </a:stretch>
        </p:blipFill>
        <p:spPr>
          <a:xfrm>
            <a:off x="203200" y="114299"/>
            <a:ext cx="1439939" cy="393701"/>
          </a:xfrm>
          <a:prstGeom prst="rect">
            <a:avLst/>
          </a:prstGeom>
          <a:ln w="12700">
            <a:miter lim="400000"/>
          </a:ln>
        </p:spPr>
      </p:pic>
      <p:sp>
        <p:nvSpPr>
          <p:cNvPr id="84" name="Shape 84"/>
          <p:cNvSpPr/>
          <p:nvPr/>
        </p:nvSpPr>
        <p:spPr>
          <a:xfrm>
            <a:off x="6477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5" name="Shape 85"/>
          <p:cNvSpPr/>
          <p:nvPr/>
        </p:nvSpPr>
        <p:spPr>
          <a:xfrm>
            <a:off x="122809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6" name="Shape 86"/>
          <p:cNvSpPr/>
          <p:nvPr/>
        </p:nvSpPr>
        <p:spPr>
          <a:xfrm>
            <a:off x="723900" y="9010649"/>
            <a:ext cx="11557000" cy="660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b="1">
                <a:solidFill>
                  <a:srgbClr val="005192"/>
                </a:solidFill>
                <a:latin typeface="+mn-lt"/>
                <a:ea typeface="+mn-ea"/>
                <a:cs typeface="+mn-cs"/>
                <a:sym typeface="Helvetica"/>
              </a:rPr>
              <a:t>4004 Wesbrook Mall  </a:t>
            </a:r>
            <a:r>
              <a:rPr b="1">
                <a:solidFill>
                  <a:srgbClr val="A8A29C"/>
                </a:solidFill>
                <a:latin typeface="+mn-lt"/>
                <a:ea typeface="+mn-ea"/>
                <a:cs typeface="+mn-cs"/>
                <a:sym typeface="Helvetica"/>
              </a:rPr>
              <a:t>|</a:t>
            </a:r>
            <a:r>
              <a:rPr b="1">
                <a:solidFill>
                  <a:srgbClr val="005192"/>
                </a:solidFill>
                <a:latin typeface="+mn-lt"/>
                <a:ea typeface="+mn-ea"/>
                <a:cs typeface="+mn-cs"/>
                <a:sym typeface="Helvetica"/>
              </a:rPr>
              <a:t>  Vancouver BC  </a:t>
            </a:r>
            <a:r>
              <a:rPr b="1">
                <a:solidFill>
                  <a:srgbClr val="A8A29C"/>
                </a:solidFill>
                <a:latin typeface="+mn-lt"/>
                <a:ea typeface="+mn-ea"/>
                <a:cs typeface="+mn-cs"/>
                <a:sym typeface="Helvetica"/>
              </a:rPr>
              <a:t>|</a:t>
            </a:r>
            <a:r>
              <a:rPr b="1">
                <a:solidFill>
                  <a:srgbClr val="005192"/>
                </a:solidFill>
                <a:latin typeface="+mn-lt"/>
                <a:ea typeface="+mn-ea"/>
                <a:cs typeface="+mn-cs"/>
                <a:sym typeface="Helvetica"/>
              </a:rPr>
              <a:t>  Canada  V6T 2A3  </a:t>
            </a:r>
            <a:r>
              <a:rPr b="1">
                <a:solidFill>
                  <a:srgbClr val="A8A29C"/>
                </a:solidFill>
                <a:latin typeface="+mn-lt"/>
                <a:ea typeface="+mn-ea"/>
                <a:cs typeface="+mn-cs"/>
                <a:sym typeface="Helvetica"/>
              </a:rPr>
              <a:t>|</a:t>
            </a:r>
            <a:r>
              <a:rPr b="1">
                <a:solidFill>
                  <a:srgbClr val="005192"/>
                </a:solidFill>
                <a:latin typeface="+mn-lt"/>
                <a:ea typeface="+mn-ea"/>
                <a:cs typeface="+mn-cs"/>
                <a:sym typeface="Helvetica"/>
              </a:rPr>
              <a:t>  Tel 604.222.1047  </a:t>
            </a:r>
            <a:r>
              <a:rPr b="1">
                <a:solidFill>
                  <a:srgbClr val="A8A29C"/>
                </a:solidFill>
                <a:latin typeface="+mn-lt"/>
                <a:ea typeface="+mn-ea"/>
                <a:cs typeface="+mn-cs"/>
                <a:sym typeface="Helvetica"/>
              </a:rPr>
              <a:t>|</a:t>
            </a:r>
            <a:r>
              <a:rPr b="1">
                <a:solidFill>
                  <a:srgbClr val="005192"/>
                </a:solidFill>
                <a:latin typeface="+mn-lt"/>
                <a:ea typeface="+mn-ea"/>
                <a:cs typeface="+mn-cs"/>
                <a:sym typeface="Helvetica"/>
              </a:rPr>
              <a:t>  Fax 604.222.1074  </a:t>
            </a:r>
            <a:r>
              <a:rPr b="1">
                <a:solidFill>
                  <a:srgbClr val="A8A29C"/>
                </a:solidFill>
                <a:latin typeface="+mn-lt"/>
                <a:ea typeface="+mn-ea"/>
                <a:cs typeface="+mn-cs"/>
                <a:sym typeface="Helvetica"/>
              </a:rPr>
              <a:t>|</a:t>
            </a:r>
            <a:r>
              <a:rPr b="1">
                <a:solidFill>
                  <a:srgbClr val="005192"/>
                </a:solidFill>
                <a:latin typeface="+mn-lt"/>
                <a:ea typeface="+mn-ea"/>
                <a:cs typeface="+mn-cs"/>
                <a:sym typeface="Helvetica"/>
              </a:rPr>
              <a:t>  </a:t>
            </a:r>
            <a:r>
              <a:rPr b="1" u="sng">
                <a:solidFill>
                  <a:srgbClr val="005192"/>
                </a:solidFill>
                <a:latin typeface="+mn-lt"/>
                <a:ea typeface="+mn-ea"/>
                <a:cs typeface="+mn-cs"/>
                <a:sym typeface="Helvetica"/>
                <a:hlinkClick r:id="rId3" invalidUrl="" action="" tgtFrame="" tooltip="" history="1" highlightClick="0" endSnd="0"/>
              </a:rPr>
              <a:t>www.triumf.ca</a:t>
            </a:r>
          </a:p>
        </p:txBody>
      </p:sp>
      <p:sp>
        <p:nvSpPr>
          <p:cNvPr id="87" name="Shape 87"/>
          <p:cNvSpPr/>
          <p:nvPr>
            <p:ph type="title"/>
          </p:nvPr>
        </p:nvSpPr>
        <p:spPr>
          <a:xfrm>
            <a:off x="647700" y="203200"/>
            <a:ext cx="11709400" cy="1346200"/>
          </a:xfrm>
          <a:prstGeom prst="rect">
            <a:avLst/>
          </a:prstGeom>
        </p:spPr>
        <p:txBody>
          <a:bodyPr/>
          <a:lstStyle>
            <a:lvl1pPr>
              <a:defRPr b="1" sz="7200">
                <a:latin typeface="+mn-lt"/>
                <a:ea typeface="+mn-ea"/>
                <a:cs typeface="+mn-cs"/>
                <a:sym typeface="Helvetica"/>
              </a:defRPr>
            </a:lvl1pPr>
          </a:lstStyle>
          <a:p>
            <a:pPr lvl="0">
              <a:defRPr b="0" sz="1800">
                <a:solidFill>
                  <a:srgbClr val="000000"/>
                </a:solidFill>
              </a:defRPr>
            </a:pPr>
            <a:r>
              <a:rPr b="1" sz="7200">
                <a:solidFill>
                  <a:srgbClr val="FFFFFE"/>
                </a:solidFill>
              </a:rPr>
              <a:t>Title Text</a:t>
            </a:r>
          </a:p>
        </p:txBody>
      </p:sp>
      <p:sp>
        <p:nvSpPr>
          <p:cNvPr id="88" name="Shape 88"/>
          <p:cNvSpPr/>
          <p:nvPr>
            <p:ph type="body" idx="1"/>
          </p:nvPr>
        </p:nvSpPr>
        <p:spPr>
          <a:xfrm>
            <a:off x="647700" y="1701800"/>
            <a:ext cx="11709400" cy="7302500"/>
          </a:xfrm>
          <a:prstGeom prst="rect">
            <a:avLst/>
          </a:prstGeom>
        </p:spPr>
        <p:txBody>
          <a:bodyPr lIns="50800" tIns="50800" rIns="50800" bIns="50800" anchor="ctr"/>
          <a:lstStyle>
            <a:lvl1pPr marL="0" indent="0">
              <a:spcBef>
                <a:spcPts val="600"/>
              </a:spcBef>
              <a:buSzTx/>
              <a:buNone/>
              <a:defRPr sz="4200">
                <a:solidFill>
                  <a:srgbClr val="645A55"/>
                </a:solidFill>
                <a:latin typeface="+mn-lt"/>
                <a:ea typeface="+mn-ea"/>
                <a:cs typeface="+mn-cs"/>
                <a:sym typeface="Helvetica"/>
              </a:defRPr>
            </a:lvl1pPr>
            <a:lvl2pPr marL="0" indent="228600">
              <a:spcBef>
                <a:spcPts val="700"/>
              </a:spcBef>
              <a:buSzTx/>
              <a:buNone/>
              <a:defRPr sz="3600">
                <a:solidFill>
                  <a:srgbClr val="645A55"/>
                </a:solidFill>
                <a:latin typeface="+mn-lt"/>
                <a:ea typeface="+mn-ea"/>
                <a:cs typeface="+mn-cs"/>
                <a:sym typeface="Helvetica"/>
              </a:defRPr>
            </a:lvl2pPr>
            <a:lvl3pPr marL="0" indent="457200">
              <a:spcBef>
                <a:spcPts val="600"/>
              </a:spcBef>
              <a:buSzTx/>
              <a:buNone/>
              <a:defRPr sz="3200">
                <a:solidFill>
                  <a:srgbClr val="645A55"/>
                </a:solidFill>
                <a:latin typeface="+mn-lt"/>
                <a:ea typeface="+mn-ea"/>
                <a:cs typeface="+mn-cs"/>
                <a:sym typeface="Helvetica"/>
              </a:defRPr>
            </a:lvl3pPr>
            <a:lvl4pPr marL="0" indent="685800">
              <a:spcBef>
                <a:spcPts val="500"/>
              </a:spcBef>
              <a:buSzTx/>
              <a:buNone/>
              <a:defRPr sz="2800">
                <a:solidFill>
                  <a:srgbClr val="645A55"/>
                </a:solidFill>
                <a:latin typeface="+mn-lt"/>
                <a:ea typeface="+mn-ea"/>
                <a:cs typeface="+mn-cs"/>
                <a:sym typeface="Helvetica"/>
              </a:defRPr>
            </a:lvl4pPr>
            <a:lvl5pPr marL="0" indent="914400">
              <a:spcBef>
                <a:spcPts val="500"/>
              </a:spcBef>
              <a:buSzTx/>
              <a:buNone/>
              <a:defRPr sz="2800">
                <a:solidFill>
                  <a:srgbClr val="645A55"/>
                </a:solidFill>
                <a:latin typeface="+mn-lt"/>
                <a:ea typeface="+mn-ea"/>
                <a:cs typeface="+mn-cs"/>
                <a:sym typeface="Helvetica"/>
              </a:defRPr>
            </a:lvl5pPr>
          </a:lstStyle>
          <a:p>
            <a:pPr lvl="0">
              <a:defRPr sz="1800">
                <a:solidFill>
                  <a:srgbClr val="000000"/>
                </a:solidFill>
              </a:defRPr>
            </a:pPr>
            <a:r>
              <a:rPr sz="4200">
                <a:solidFill>
                  <a:srgbClr val="645A55"/>
                </a:solidFill>
              </a:rPr>
              <a:t>Body Level One</a:t>
            </a:r>
            <a:endParaRPr sz="4200">
              <a:solidFill>
                <a:srgbClr val="645A55"/>
              </a:solidFill>
            </a:endParaRPr>
          </a:p>
          <a:p>
            <a:pPr lvl="1">
              <a:defRPr sz="1800">
                <a:solidFill>
                  <a:srgbClr val="000000"/>
                </a:solidFill>
              </a:defRPr>
            </a:pPr>
            <a:r>
              <a:rPr sz="3600">
                <a:solidFill>
                  <a:srgbClr val="645A55"/>
                </a:solidFill>
              </a:rPr>
              <a:t>Body Level Two</a:t>
            </a:r>
            <a:endParaRPr sz="3600">
              <a:solidFill>
                <a:srgbClr val="645A55"/>
              </a:solidFill>
            </a:endParaRPr>
          </a:p>
          <a:p>
            <a:pPr lvl="2">
              <a:defRPr sz="1800">
                <a:solidFill>
                  <a:srgbClr val="000000"/>
                </a:solidFill>
              </a:defRPr>
            </a:pPr>
            <a:r>
              <a:rPr sz="3200">
                <a:solidFill>
                  <a:srgbClr val="645A55"/>
                </a:solidFill>
              </a:rPr>
              <a:t>Body Level Three</a:t>
            </a:r>
            <a:endParaRPr sz="3200">
              <a:solidFill>
                <a:srgbClr val="645A55"/>
              </a:solidFill>
            </a:endParaRPr>
          </a:p>
          <a:p>
            <a:pPr lvl="3">
              <a:defRPr sz="1800">
                <a:solidFill>
                  <a:srgbClr val="000000"/>
                </a:solidFill>
              </a:defRPr>
            </a:pPr>
            <a:r>
              <a:rPr sz="2800">
                <a:solidFill>
                  <a:srgbClr val="645A55"/>
                </a:solidFill>
              </a:rPr>
              <a:t>Body Level Four</a:t>
            </a:r>
            <a:endParaRPr sz="2800">
              <a:solidFill>
                <a:srgbClr val="645A55"/>
              </a:solidFill>
            </a:endParaRPr>
          </a:p>
          <a:p>
            <a:pPr lvl="4">
              <a:defRPr sz="1800">
                <a:solidFill>
                  <a:srgbClr val="000000"/>
                </a:solidFill>
              </a:defRPr>
            </a:pPr>
            <a:r>
              <a:rPr sz="2800">
                <a:solidFill>
                  <a:srgbClr val="645A55"/>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E"/>
        </a:solidFill>
      </p:bgPr>
    </p:bg>
    <p:spTree>
      <p:nvGrpSpPr>
        <p:cNvPr id="1" name=""/>
        <p:cNvGrpSpPr/>
        <p:nvPr/>
      </p:nvGrpSpPr>
      <p:grpSpPr>
        <a:xfrm>
          <a:off x="0" y="0"/>
          <a:ext cx="0" cy="0"/>
          <a:chOff x="0" y="0"/>
          <a:chExt cx="0" cy="0"/>
        </a:xfrm>
      </p:grpSpPr>
      <p:sp>
        <p:nvSpPr>
          <p:cNvPr id="2" name="Shape 2"/>
          <p:cNvSpPr/>
          <p:nvPr/>
        </p:nvSpPr>
        <p:spPr>
          <a:xfrm>
            <a:off x="0" y="0"/>
            <a:ext cx="13004800" cy="1016000"/>
          </a:xfrm>
          <a:prstGeom prst="rect">
            <a:avLst/>
          </a:prstGeom>
          <a:solidFill>
            <a:srgbClr val="8C2B22"/>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3" name="image1.png"/>
          <p:cNvPicPr/>
          <p:nvPr/>
        </p:nvPicPr>
        <p:blipFill>
          <a:blip r:embed="rId2">
            <a:extLst/>
          </a:blip>
          <a:stretch>
            <a:fillRect/>
          </a:stretch>
        </p:blipFill>
        <p:spPr>
          <a:xfrm>
            <a:off x="203200" y="114299"/>
            <a:ext cx="1439939" cy="393701"/>
          </a:xfrm>
          <a:prstGeom prst="rect">
            <a:avLst/>
          </a:prstGeom>
          <a:ln w="12700">
            <a:miter lim="400000"/>
          </a:ln>
        </p:spPr>
      </p:pic>
      <p:sp>
        <p:nvSpPr>
          <p:cNvPr id="4" name="Shape 4"/>
          <p:cNvSpPr/>
          <p:nvPr/>
        </p:nvSpPr>
        <p:spPr>
          <a:xfrm>
            <a:off x="6477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5" name="Shape 5"/>
          <p:cNvSpPr/>
          <p:nvPr/>
        </p:nvSpPr>
        <p:spPr>
          <a:xfrm>
            <a:off x="12280900" y="9131300"/>
            <a:ext cx="76200" cy="419100"/>
          </a:xfrm>
          <a:prstGeom prst="rect">
            <a:avLst/>
          </a:prstGeom>
          <a:solidFill>
            <a:srgbClr val="A8A29C"/>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6" name="Shape 6"/>
          <p:cNvSpPr/>
          <p:nvPr>
            <p:ph type="title"/>
          </p:nvPr>
        </p:nvSpPr>
        <p:spPr>
          <a:xfrm>
            <a:off x="647700" y="25400"/>
            <a:ext cx="11709400" cy="9585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solidFill>
                  <a:srgbClr val="000000"/>
                </a:solidFill>
              </a:defRPr>
            </a:pPr>
            <a:r>
              <a:rPr sz="4400">
                <a:solidFill>
                  <a:srgbClr val="FFFFFE"/>
                </a:solidFill>
              </a:rPr>
              <a:t>Title Text</a:t>
            </a:r>
          </a:p>
        </p:txBody>
      </p:sp>
      <p:sp>
        <p:nvSpPr>
          <p:cNvPr id="7" name="Shape 7"/>
          <p:cNvSpPr/>
          <p:nvPr>
            <p:ph type="body" idx="1"/>
          </p:nvPr>
        </p:nvSpPr>
        <p:spPr>
          <a:xfrm>
            <a:off x="647700" y="1231900"/>
            <a:ext cx="11709400" cy="765149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buBlip>
                <a:blip r:embed="rId3"/>
              </a:buBlip>
            </a:lvl1pPr>
            <a:lvl2pPr marL="482600" indent="-254000">
              <a:buSzPct val="50000"/>
              <a:buBlip>
                <a:blip r:embed="rId3"/>
              </a:buBlip>
              <a:defRPr sz="2200"/>
            </a:lvl2pPr>
            <a:lvl3pPr marL="711200" indent="-254000">
              <a:buSzPct val="50000"/>
              <a:buBlip>
                <a:blip r:embed="rId3"/>
              </a:buBlip>
              <a:defRPr sz="2000"/>
            </a:lvl3pPr>
            <a:lvl4pPr marL="939800" indent="-254000">
              <a:buSzPct val="50000"/>
              <a:buBlip>
                <a:blip r:embed="rId3"/>
              </a:buBlip>
              <a:defRPr sz="2000"/>
            </a:lvl4pPr>
            <a:lvl5pPr marL="1168400" indent="-254000">
              <a:buSzPct val="50000"/>
              <a:buBlip>
                <a:blip r:embed="rId3"/>
              </a:buBlip>
              <a:defRPr sz="1800"/>
            </a:lvl5pPr>
          </a:lstStyle>
          <a:p>
            <a:pPr lvl="0">
              <a:defRPr sz="1800"/>
            </a:pPr>
            <a:r>
              <a:rPr sz="2400"/>
              <a:t>Body Level One</a:t>
            </a:r>
            <a:endParaRPr sz="2400"/>
          </a:p>
          <a:p>
            <a:pPr lvl="1">
              <a:defRPr sz="1800"/>
            </a:pPr>
            <a:r>
              <a:rPr sz="2200"/>
              <a:t>Body Level Two</a:t>
            </a:r>
            <a:endParaRPr sz="2200"/>
          </a:p>
          <a:p>
            <a:pPr lvl="2">
              <a:defRPr sz="1800"/>
            </a:pPr>
            <a:r>
              <a:rPr sz="2000"/>
              <a:t>Body Level Three</a:t>
            </a:r>
            <a:endParaRPr sz="2000"/>
          </a:p>
          <a:p>
            <a:pPr lvl="3">
              <a:defRPr sz="1800"/>
            </a:pPr>
            <a:r>
              <a:rPr sz="2000"/>
              <a:t>Body Level Four</a:t>
            </a:r>
            <a:endParaRPr sz="2000"/>
          </a:p>
          <a:p>
            <a:pPr lvl="4"/>
            <a:r>
              <a:t>Body Level Five</a:t>
            </a:r>
          </a:p>
        </p:txBody>
      </p:sp>
      <p:sp>
        <p:nvSpPr>
          <p:cNvPr id="8" name="Shape 8"/>
          <p:cNvSpPr/>
          <p:nvPr>
            <p:ph type="sldNum" sz="quarter" idx="2"/>
          </p:nvPr>
        </p:nvSpPr>
        <p:spPr>
          <a:xfrm>
            <a:off x="11987584" y="9194800"/>
            <a:ext cx="294532" cy="317500"/>
          </a:xfrm>
          <a:prstGeom prst="rect">
            <a:avLst/>
          </a:prstGeom>
          <a:ln w="12700">
            <a:miter lim="400000"/>
          </a:ln>
        </p:spPr>
        <p:txBody>
          <a:bodyPr wrap="none" lIns="0" tIns="0" rIns="0" bIns="0">
            <a:spAutoFit/>
          </a:bodyPr>
          <a:lstStyle>
            <a:lvl1pPr>
              <a:defRPr sz="1400">
                <a:solidFill>
                  <a:srgbClr val="005192"/>
                </a:solidFill>
                <a:latin typeface="Calibri"/>
                <a:ea typeface="Calibri"/>
                <a:cs typeface="Calibri"/>
                <a:sym typeface="Calibri"/>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ransition spd="med" advClick="1"/>
  <p:txStyles>
    <p:titleStyle>
      <a:lvl1pPr algn="r" defTabSz="584200">
        <a:defRPr sz="4400">
          <a:solidFill>
            <a:srgbClr val="FFFFFE"/>
          </a:solidFill>
          <a:latin typeface="Gill Sans SemiBold"/>
          <a:ea typeface="Gill Sans SemiBold"/>
          <a:cs typeface="Gill Sans SemiBold"/>
          <a:sym typeface="Gill Sans SemiBold"/>
        </a:defRPr>
      </a:lvl1pPr>
      <a:lvl2pPr indent="228600" algn="r" defTabSz="584200">
        <a:defRPr sz="4400">
          <a:solidFill>
            <a:srgbClr val="FFFFFE"/>
          </a:solidFill>
          <a:latin typeface="Gill Sans SemiBold"/>
          <a:ea typeface="Gill Sans SemiBold"/>
          <a:cs typeface="Gill Sans SemiBold"/>
          <a:sym typeface="Gill Sans SemiBold"/>
        </a:defRPr>
      </a:lvl2pPr>
      <a:lvl3pPr indent="457200" algn="r" defTabSz="584200">
        <a:defRPr sz="4400">
          <a:solidFill>
            <a:srgbClr val="FFFFFE"/>
          </a:solidFill>
          <a:latin typeface="Gill Sans SemiBold"/>
          <a:ea typeface="Gill Sans SemiBold"/>
          <a:cs typeface="Gill Sans SemiBold"/>
          <a:sym typeface="Gill Sans SemiBold"/>
        </a:defRPr>
      </a:lvl3pPr>
      <a:lvl4pPr indent="685800" algn="r" defTabSz="584200">
        <a:defRPr sz="4400">
          <a:solidFill>
            <a:srgbClr val="FFFFFE"/>
          </a:solidFill>
          <a:latin typeface="Gill Sans SemiBold"/>
          <a:ea typeface="Gill Sans SemiBold"/>
          <a:cs typeface="Gill Sans SemiBold"/>
          <a:sym typeface="Gill Sans SemiBold"/>
        </a:defRPr>
      </a:lvl4pPr>
      <a:lvl5pPr indent="914400" algn="r" defTabSz="584200">
        <a:defRPr sz="4400">
          <a:solidFill>
            <a:srgbClr val="FFFFFE"/>
          </a:solidFill>
          <a:latin typeface="Gill Sans SemiBold"/>
          <a:ea typeface="Gill Sans SemiBold"/>
          <a:cs typeface="Gill Sans SemiBold"/>
          <a:sym typeface="Gill Sans SemiBold"/>
        </a:defRPr>
      </a:lvl5pPr>
      <a:lvl6pPr indent="1143000" algn="r" defTabSz="584200">
        <a:defRPr sz="4400">
          <a:solidFill>
            <a:srgbClr val="FFFFFE"/>
          </a:solidFill>
          <a:latin typeface="Gill Sans SemiBold"/>
          <a:ea typeface="Gill Sans SemiBold"/>
          <a:cs typeface="Gill Sans SemiBold"/>
          <a:sym typeface="Gill Sans SemiBold"/>
        </a:defRPr>
      </a:lvl6pPr>
      <a:lvl7pPr indent="1371600" algn="r" defTabSz="584200">
        <a:defRPr sz="4400">
          <a:solidFill>
            <a:srgbClr val="FFFFFE"/>
          </a:solidFill>
          <a:latin typeface="Gill Sans SemiBold"/>
          <a:ea typeface="Gill Sans SemiBold"/>
          <a:cs typeface="Gill Sans SemiBold"/>
          <a:sym typeface="Gill Sans SemiBold"/>
        </a:defRPr>
      </a:lvl7pPr>
      <a:lvl8pPr indent="1600200" algn="r" defTabSz="584200">
        <a:defRPr sz="4400">
          <a:solidFill>
            <a:srgbClr val="FFFFFE"/>
          </a:solidFill>
          <a:latin typeface="Gill Sans SemiBold"/>
          <a:ea typeface="Gill Sans SemiBold"/>
          <a:cs typeface="Gill Sans SemiBold"/>
          <a:sym typeface="Gill Sans SemiBold"/>
        </a:defRPr>
      </a:lvl8pPr>
      <a:lvl9pPr indent="1828800" algn="r" defTabSz="584200">
        <a:defRPr sz="4400">
          <a:solidFill>
            <a:srgbClr val="FFFFFE"/>
          </a:solidFill>
          <a:latin typeface="Gill Sans SemiBold"/>
          <a:ea typeface="Gill Sans SemiBold"/>
          <a:cs typeface="Gill Sans SemiBold"/>
          <a:sym typeface="Gill Sans SemiBold"/>
        </a:defRPr>
      </a:lvl9pPr>
    </p:titleStyle>
    <p:bodyStyle>
      <a:lvl1pPr marL="254000" indent="-254000" defTabSz="584200">
        <a:spcBef>
          <a:spcPts val="3000"/>
        </a:spcBef>
        <a:buSzPct val="50000"/>
        <a:buBlip>
          <a:blip r:embed="rId3"/>
        </a:buBlip>
        <a:defRPr sz="2400">
          <a:latin typeface="Gill Sans"/>
          <a:ea typeface="Gill Sans"/>
          <a:cs typeface="Gill Sans"/>
          <a:sym typeface="Gill Sans"/>
        </a:defRPr>
      </a:lvl1pPr>
      <a:lvl2pPr marL="228600" defTabSz="584200">
        <a:spcBef>
          <a:spcPts val="3000"/>
        </a:spcBef>
        <a:buSzPct val="100000"/>
        <a:buBlip>
          <a:blip r:embed="rId3"/>
        </a:buBlip>
        <a:defRPr sz="2400">
          <a:latin typeface="Gill Sans"/>
          <a:ea typeface="Gill Sans"/>
          <a:cs typeface="Gill Sans"/>
          <a:sym typeface="Gill Sans"/>
        </a:defRPr>
      </a:lvl2pPr>
      <a:lvl3pPr marL="457200" defTabSz="584200">
        <a:spcBef>
          <a:spcPts val="3000"/>
        </a:spcBef>
        <a:buSzPct val="100000"/>
        <a:buBlip>
          <a:blip r:embed="rId3"/>
        </a:buBlip>
        <a:defRPr sz="2400">
          <a:latin typeface="Gill Sans"/>
          <a:ea typeface="Gill Sans"/>
          <a:cs typeface="Gill Sans"/>
          <a:sym typeface="Gill Sans"/>
        </a:defRPr>
      </a:lvl3pPr>
      <a:lvl4pPr marL="685800" defTabSz="584200">
        <a:spcBef>
          <a:spcPts val="3000"/>
        </a:spcBef>
        <a:buSzPct val="100000"/>
        <a:buBlip>
          <a:blip r:embed="rId3"/>
        </a:buBlip>
        <a:defRPr sz="2400">
          <a:latin typeface="Gill Sans"/>
          <a:ea typeface="Gill Sans"/>
          <a:cs typeface="Gill Sans"/>
          <a:sym typeface="Gill Sans"/>
        </a:defRPr>
      </a:lvl4pPr>
      <a:lvl5pPr marL="914400" defTabSz="584200">
        <a:spcBef>
          <a:spcPts val="3000"/>
        </a:spcBef>
        <a:buSzPct val="100000"/>
        <a:buBlip>
          <a:blip r:embed="rId3"/>
        </a:buBlip>
        <a:defRPr sz="2400">
          <a:latin typeface="Gill Sans"/>
          <a:ea typeface="Gill Sans"/>
          <a:cs typeface="Gill Sans"/>
          <a:sym typeface="Gill Sans"/>
        </a:defRPr>
      </a:lvl5pPr>
      <a:lvl6pPr indent="1143000" defTabSz="584200">
        <a:spcBef>
          <a:spcPts val="3000"/>
        </a:spcBef>
        <a:defRPr sz="2400">
          <a:latin typeface="Gill Sans"/>
          <a:ea typeface="Gill Sans"/>
          <a:cs typeface="Gill Sans"/>
          <a:sym typeface="Gill Sans"/>
        </a:defRPr>
      </a:lvl6pPr>
      <a:lvl7pPr indent="1371600" defTabSz="584200">
        <a:spcBef>
          <a:spcPts val="3000"/>
        </a:spcBef>
        <a:defRPr sz="2400">
          <a:latin typeface="Gill Sans"/>
          <a:ea typeface="Gill Sans"/>
          <a:cs typeface="Gill Sans"/>
          <a:sym typeface="Gill Sans"/>
        </a:defRPr>
      </a:lvl7pPr>
      <a:lvl8pPr indent="1600200" defTabSz="584200">
        <a:spcBef>
          <a:spcPts val="3000"/>
        </a:spcBef>
        <a:defRPr sz="2400">
          <a:latin typeface="Gill Sans"/>
          <a:ea typeface="Gill Sans"/>
          <a:cs typeface="Gill Sans"/>
          <a:sym typeface="Gill Sans"/>
        </a:defRPr>
      </a:lvl8pPr>
      <a:lvl9pPr indent="1828800" defTabSz="584200">
        <a:spcBef>
          <a:spcPts val="3000"/>
        </a:spcBef>
        <a:defRPr sz="2400">
          <a:latin typeface="Gill Sans"/>
          <a:ea typeface="Gill Sans"/>
          <a:cs typeface="Gill Sans"/>
          <a:sym typeface="Gill Sans"/>
        </a:defRPr>
      </a:lvl9pPr>
    </p:bodyStyle>
    <p:otherStyle>
      <a:lvl1pPr algn="ctr" defTabSz="584200">
        <a:defRPr sz="1400">
          <a:solidFill>
            <a:schemeClr val="tx1"/>
          </a:solidFill>
          <a:latin typeface="+mn-lt"/>
          <a:ea typeface="+mn-ea"/>
          <a:cs typeface="+mn-cs"/>
          <a:sym typeface="Calibri"/>
        </a:defRPr>
      </a:lvl1pPr>
      <a:lvl2pPr indent="228600" algn="ctr" defTabSz="584200">
        <a:defRPr sz="1400">
          <a:solidFill>
            <a:schemeClr val="tx1"/>
          </a:solidFill>
          <a:latin typeface="+mn-lt"/>
          <a:ea typeface="+mn-ea"/>
          <a:cs typeface="+mn-cs"/>
          <a:sym typeface="Calibri"/>
        </a:defRPr>
      </a:lvl2pPr>
      <a:lvl3pPr indent="457200" algn="ctr" defTabSz="584200">
        <a:defRPr sz="1400">
          <a:solidFill>
            <a:schemeClr val="tx1"/>
          </a:solidFill>
          <a:latin typeface="+mn-lt"/>
          <a:ea typeface="+mn-ea"/>
          <a:cs typeface="+mn-cs"/>
          <a:sym typeface="Calibri"/>
        </a:defRPr>
      </a:lvl3pPr>
      <a:lvl4pPr indent="685800" algn="ctr" defTabSz="584200">
        <a:defRPr sz="1400">
          <a:solidFill>
            <a:schemeClr val="tx1"/>
          </a:solidFill>
          <a:latin typeface="+mn-lt"/>
          <a:ea typeface="+mn-ea"/>
          <a:cs typeface="+mn-cs"/>
          <a:sym typeface="Calibri"/>
        </a:defRPr>
      </a:lvl4pPr>
      <a:lvl5pPr indent="914400" algn="ctr" defTabSz="584200">
        <a:defRPr sz="1400">
          <a:solidFill>
            <a:schemeClr val="tx1"/>
          </a:solidFill>
          <a:latin typeface="+mn-lt"/>
          <a:ea typeface="+mn-ea"/>
          <a:cs typeface="+mn-cs"/>
          <a:sym typeface="Calibri"/>
        </a:defRPr>
      </a:lvl5pPr>
      <a:lvl6pPr indent="1143000" algn="ctr" defTabSz="584200">
        <a:defRPr sz="1400">
          <a:solidFill>
            <a:schemeClr val="tx1"/>
          </a:solidFill>
          <a:latin typeface="+mn-lt"/>
          <a:ea typeface="+mn-ea"/>
          <a:cs typeface="+mn-cs"/>
          <a:sym typeface="Calibri"/>
        </a:defRPr>
      </a:lvl6pPr>
      <a:lvl7pPr indent="1371600" algn="ctr" defTabSz="584200">
        <a:defRPr sz="1400">
          <a:solidFill>
            <a:schemeClr val="tx1"/>
          </a:solidFill>
          <a:latin typeface="+mn-lt"/>
          <a:ea typeface="+mn-ea"/>
          <a:cs typeface="+mn-cs"/>
          <a:sym typeface="Calibri"/>
        </a:defRPr>
      </a:lvl7pPr>
      <a:lvl8pPr indent="1600200" algn="ctr" defTabSz="584200">
        <a:defRPr sz="1400">
          <a:solidFill>
            <a:schemeClr val="tx1"/>
          </a:solidFill>
          <a:latin typeface="+mn-lt"/>
          <a:ea typeface="+mn-ea"/>
          <a:cs typeface="+mn-cs"/>
          <a:sym typeface="Calibri"/>
        </a:defRPr>
      </a:lvl8pPr>
      <a:lvl9pPr indent="1828800" algn="ctr" defTabSz="584200">
        <a:defRPr sz="1400">
          <a:solidFill>
            <a:schemeClr val="tx1"/>
          </a:solidFill>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tif"/></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image" Target="../media/image44.png"/><Relationship Id="rId12" Type="http://schemas.openxmlformats.org/officeDocument/2006/relationships/image" Target="../media/image45.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 Id="rId3" Type="http://schemas.openxmlformats.org/officeDocument/2006/relationships/image" Target="../media/image2.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2.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70.png"/><Relationship Id="rId11" Type="http://schemas.openxmlformats.org/officeDocument/2006/relationships/image" Target="../media/image1.jpe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73.png"/><Relationship Id="rId15" Type="http://schemas.openxmlformats.org/officeDocument/2006/relationships/image" Target="../media/image74.png"/><Relationship Id="rId16" Type="http://schemas.openxmlformats.org/officeDocument/2006/relationships/image" Target="../media/image75.png"/><Relationship Id="rId17" Type="http://schemas.openxmlformats.org/officeDocument/2006/relationships/image" Target="../media/image76.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16.png"/><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83.png"/><Relationship Id="rId15" Type="http://schemas.openxmlformats.org/officeDocument/2006/relationships/image" Target="../media/image84.png"/><Relationship Id="rId16" Type="http://schemas.openxmlformats.org/officeDocument/2006/relationships/image" Target="../media/image1.jpe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16.png"/><Relationship Id="rId9" Type="http://schemas.openxmlformats.org/officeDocument/2006/relationships/image" Target="../media/image88.png"/><Relationship Id="rId10" Type="http://schemas.openxmlformats.org/officeDocument/2006/relationships/image" Target="../media/image84.png"/><Relationship Id="rId11" Type="http://schemas.openxmlformats.org/officeDocument/2006/relationships/image" Target="../media/image89.png"/><Relationship Id="rId12" Type="http://schemas.openxmlformats.org/officeDocument/2006/relationships/image" Target="../media/image90.png"/><Relationship Id="rId13" Type="http://schemas.openxmlformats.org/officeDocument/2006/relationships/image" Target="../media/image1.jpeg"/><Relationship Id="rId14" Type="http://schemas.openxmlformats.org/officeDocument/2006/relationships/image" Target="../media/image91.png"/><Relationship Id="rId15" Type="http://schemas.openxmlformats.org/officeDocument/2006/relationships/image" Target="../media/image92.png"/><Relationship Id="rId16" Type="http://schemas.openxmlformats.org/officeDocument/2006/relationships/image" Target="../media/image93.png"/><Relationship Id="rId17" Type="http://schemas.openxmlformats.org/officeDocument/2006/relationships/image" Target="../media/image94.png"/><Relationship Id="rId18" Type="http://schemas.openxmlformats.org/officeDocument/2006/relationships/image" Target="../media/image95.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1.jpe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6.png"/><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10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02.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3.png"/><Relationship Id="rId4" Type="http://schemas.openxmlformats.org/officeDocument/2006/relationships/image" Target="../media/image16.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0" Type="http://schemas.openxmlformats.org/officeDocument/2006/relationships/image" Target="../media/image109.png"/><Relationship Id="rId11" Type="http://schemas.openxmlformats.org/officeDocument/2006/relationships/image" Target="../media/image2.png"/><Relationship Id="rId12" Type="http://schemas.openxmlformats.org/officeDocument/2006/relationships/image" Target="../media/image110.png"/><Relationship Id="rId13" Type="http://schemas.openxmlformats.org/officeDocument/2006/relationships/image" Target="../media/image111.png"/><Relationship Id="rId14" Type="http://schemas.openxmlformats.org/officeDocument/2006/relationships/image" Target="../media/image112.png"/><Relationship Id="rId15" Type="http://schemas.openxmlformats.org/officeDocument/2006/relationships/image" Target="../media/image113.png"/><Relationship Id="rId16" Type="http://schemas.openxmlformats.org/officeDocument/2006/relationships/image" Target="../media/image114.png"/><Relationship Id="rId17" Type="http://schemas.openxmlformats.org/officeDocument/2006/relationships/image" Target="../media/image1.jpeg"/><Relationship Id="rId18" Type="http://schemas.openxmlformats.org/officeDocument/2006/relationships/image" Target="../media/image11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6.png"/><Relationship Id="rId3" Type="http://schemas.openxmlformats.org/officeDocument/2006/relationships/image" Target="../media/image2.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9.png"/><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 Id="rId10" Type="http://schemas.openxmlformats.org/officeDocument/2006/relationships/image" Target="../media/image125.png"/><Relationship Id="rId11" Type="http://schemas.openxmlformats.org/officeDocument/2006/relationships/image" Target="../media/image12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133.png"/><Relationship Id="rId9" Type="http://schemas.openxmlformats.org/officeDocument/2006/relationships/image" Target="../media/image134.png"/><Relationship Id="rId10" Type="http://schemas.openxmlformats.org/officeDocument/2006/relationships/image" Target="../media/image135.png"/><Relationship Id="rId11" Type="http://schemas.openxmlformats.org/officeDocument/2006/relationships/image" Target="../media/image136.png"/><Relationship Id="rId12" Type="http://schemas.openxmlformats.org/officeDocument/2006/relationships/image" Target="../media/image137.png"/><Relationship Id="rId13" Type="http://schemas.openxmlformats.org/officeDocument/2006/relationships/image" Target="../media/image138.png"/><Relationship Id="rId14" Type="http://schemas.openxmlformats.org/officeDocument/2006/relationships/image" Target="../media/image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7.png"/><Relationship Id="rId3" Type="http://schemas.openxmlformats.org/officeDocument/2006/relationships/image" Target="../media/image139.png"/><Relationship Id="rId4" Type="http://schemas.openxmlformats.org/officeDocument/2006/relationships/image" Target="../media/image129.png"/><Relationship Id="rId5" Type="http://schemas.openxmlformats.org/officeDocument/2006/relationships/image" Target="../media/image140.png"/><Relationship Id="rId6" Type="http://schemas.openxmlformats.org/officeDocument/2006/relationships/image" Target="../media/image131.png"/><Relationship Id="rId7" Type="http://schemas.openxmlformats.org/officeDocument/2006/relationships/image" Target="../media/image141.png"/><Relationship Id="rId8" Type="http://schemas.openxmlformats.org/officeDocument/2006/relationships/image" Target="../media/image133.png"/><Relationship Id="rId9" Type="http://schemas.openxmlformats.org/officeDocument/2006/relationships/image" Target="../media/image142.png"/><Relationship Id="rId10" Type="http://schemas.openxmlformats.org/officeDocument/2006/relationships/image" Target="../media/image135.png"/><Relationship Id="rId11" Type="http://schemas.openxmlformats.org/officeDocument/2006/relationships/image" Target="../media/image143.png"/><Relationship Id="rId12" Type="http://schemas.openxmlformats.org/officeDocument/2006/relationships/image" Target="../media/image137.png"/><Relationship Id="rId13" Type="http://schemas.openxmlformats.org/officeDocument/2006/relationships/image" Target="../media/image144.png"/><Relationship Id="rId14" Type="http://schemas.openxmlformats.org/officeDocument/2006/relationships/image" Target="../media/image2.png"/><Relationship Id="rId15" Type="http://schemas.openxmlformats.org/officeDocument/2006/relationships/image" Target="../media/image145.png"/><Relationship Id="rId16" Type="http://schemas.openxmlformats.org/officeDocument/2006/relationships/image" Target="../media/image1.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 Id="rId3" Type="http://schemas.openxmlformats.org/officeDocument/2006/relationships/image" Target="../media/image146.png"/><Relationship Id="rId4" Type="http://schemas.openxmlformats.org/officeDocument/2006/relationships/image" Target="../media/image147.png"/><Relationship Id="rId5" Type="http://schemas.openxmlformats.org/officeDocument/2006/relationships/image" Target="../media/image16.png"/><Relationship Id="rId6" Type="http://schemas.openxmlformats.org/officeDocument/2006/relationships/image" Target="../media/image148.png"/><Relationship Id="rId7" Type="http://schemas.openxmlformats.org/officeDocument/2006/relationships/image" Target="../media/image149.png"/><Relationship Id="rId8" Type="http://schemas.openxmlformats.org/officeDocument/2006/relationships/image" Target="../media/image150.png"/><Relationship Id="rId9" Type="http://schemas.openxmlformats.org/officeDocument/2006/relationships/image" Target="../media/image151.png"/><Relationship Id="rId10" Type="http://schemas.openxmlformats.org/officeDocument/2006/relationships/image" Target="../media/image1.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2.tif"/><Relationship Id="rId5" Type="http://schemas.openxmlformats.org/officeDocument/2006/relationships/image" Target="../media/image154.png"/><Relationship Id="rId6" Type="http://schemas.openxmlformats.org/officeDocument/2006/relationships/image" Target="../media/image155.png"/><Relationship Id="rId7" Type="http://schemas.openxmlformats.org/officeDocument/2006/relationships/image" Target="../media/image15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8.png"/><Relationship Id="rId4" Type="http://schemas.openxmlformats.org/officeDocument/2006/relationships/image" Target="../media/image1.jpeg"/><Relationship Id="rId5" Type="http://schemas.openxmlformats.org/officeDocument/2006/relationships/image" Target="../media/image159.png"/><Relationship Id="rId6" Type="http://schemas.openxmlformats.org/officeDocument/2006/relationships/image" Target="../media/image160.png"/><Relationship Id="rId7" Type="http://schemas.openxmlformats.org/officeDocument/2006/relationships/image" Target="../media/image161.png"/><Relationship Id="rId8" Type="http://schemas.openxmlformats.org/officeDocument/2006/relationships/image" Target="../media/image162.png"/><Relationship Id="rId9" Type="http://schemas.openxmlformats.org/officeDocument/2006/relationships/image" Target="../media/image16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8.png"/><Relationship Id="rId4" Type="http://schemas.openxmlformats.org/officeDocument/2006/relationships/image" Target="../media/image1.jpeg"/><Relationship Id="rId5" Type="http://schemas.openxmlformats.org/officeDocument/2006/relationships/image" Target="../media/image164.png"/><Relationship Id="rId6" Type="http://schemas.openxmlformats.org/officeDocument/2006/relationships/image" Target="../media/image165.png"/><Relationship Id="rId7" Type="http://schemas.openxmlformats.org/officeDocument/2006/relationships/image" Target="../media/image166.png"/><Relationship Id="rId8" Type="http://schemas.openxmlformats.org/officeDocument/2006/relationships/image" Target="../media/image162.png"/><Relationship Id="rId9" Type="http://schemas.openxmlformats.org/officeDocument/2006/relationships/image" Target="../media/image163.png"/><Relationship Id="rId10" Type="http://schemas.openxmlformats.org/officeDocument/2006/relationships/image" Target="../media/image16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168.png"/><Relationship Id="rId5" Type="http://schemas.openxmlformats.org/officeDocument/2006/relationships/image" Target="../media/image1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69.png"/><Relationship Id="rId5" Type="http://schemas.openxmlformats.org/officeDocument/2006/relationships/image" Target="../media/image170.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 Id="rId9" Type="http://schemas.openxmlformats.org/officeDocument/2006/relationships/image" Target="../media/image174.png"/><Relationship Id="rId10" Type="http://schemas.openxmlformats.org/officeDocument/2006/relationships/image" Target="../media/image175.png"/><Relationship Id="rId11" Type="http://schemas.openxmlformats.org/officeDocument/2006/relationships/image" Target="../media/image176.png"/><Relationship Id="rId12" Type="http://schemas.openxmlformats.org/officeDocument/2006/relationships/image" Target="../media/image177.png"/><Relationship Id="rId13" Type="http://schemas.openxmlformats.org/officeDocument/2006/relationships/image" Target="../media/image16.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78.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81.png"/><Relationship Id="rId8" Type="http://schemas.openxmlformats.org/officeDocument/2006/relationships/image" Target="../media/image182.png"/><Relationship Id="rId9" Type="http://schemas.openxmlformats.org/officeDocument/2006/relationships/image" Target="../media/image183.png"/><Relationship Id="rId10" Type="http://schemas.openxmlformats.org/officeDocument/2006/relationships/image" Target="../media/image184.png"/><Relationship Id="rId11" Type="http://schemas.openxmlformats.org/officeDocument/2006/relationships/image" Target="../media/image17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5.png"/><Relationship Id="rId3" Type="http://schemas.openxmlformats.org/officeDocument/2006/relationships/image" Target="../media/image3.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jpeg"/><Relationship Id="rId4" Type="http://schemas.openxmlformats.org/officeDocument/2006/relationships/hyperlink" Target="https://twiki.cern.ch/twiki/bin/view/AtlasPublic/UpgradePhysicsStudies" TargetMode="External"/><Relationship Id="rId5" Type="http://schemas.openxmlformats.org/officeDocument/2006/relationships/image" Target="../media/image186.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87.png"/><Relationship Id="rId5" Type="http://schemas.openxmlformats.org/officeDocument/2006/relationships/image" Target="../media/image3.tif"/><Relationship Id="rId6" Type="http://schemas.openxmlformats.org/officeDocument/2006/relationships/image" Target="../media/image1.jpeg"/><Relationship Id="rId7" Type="http://schemas.openxmlformats.org/officeDocument/2006/relationships/image" Target="../media/image188.png"/><Relationship Id="rId8" Type="http://schemas.openxmlformats.org/officeDocument/2006/relationships/image" Target="../media/image189.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0.png"/><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191.png"/><Relationship Id="rId6" Type="http://schemas.openxmlformats.org/officeDocument/2006/relationships/image" Target="../media/image192.png"/><Relationship Id="rId7" Type="http://schemas.openxmlformats.org/officeDocument/2006/relationships/image" Target="../media/image193.png"/><Relationship Id="rId8" Type="http://schemas.openxmlformats.org/officeDocument/2006/relationships/image" Target="../media/image194.png"/><Relationship Id="rId9" Type="http://schemas.openxmlformats.org/officeDocument/2006/relationships/image" Target="../media/image195.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6.png"/><Relationship Id="rId3" Type="http://schemas.openxmlformats.org/officeDocument/2006/relationships/image" Target="../media/image197.png"/><Relationship Id="rId4" Type="http://schemas.openxmlformats.org/officeDocument/2006/relationships/image" Target="../media/image2.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image" Target="../media/image200.png"/><Relationship Id="rId8" Type="http://schemas.openxmlformats.org/officeDocument/2006/relationships/image" Target="../media/image1.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01.png"/><Relationship Id="rId5" Type="http://schemas.openxmlformats.org/officeDocument/2006/relationships/image" Target="../media/image202.png"/><Relationship Id="rId6" Type="http://schemas.openxmlformats.org/officeDocument/2006/relationships/image" Target="../media/image203.png"/><Relationship Id="rId7" Type="http://schemas.openxmlformats.org/officeDocument/2006/relationships/image" Target="../media/image204.png"/><Relationship Id="rId8" Type="http://schemas.openxmlformats.org/officeDocument/2006/relationships/image" Target="../media/image205.png"/><Relationship Id="rId9" Type="http://schemas.openxmlformats.org/officeDocument/2006/relationships/image" Target="../media/image206.png"/><Relationship Id="rId10" Type="http://schemas.openxmlformats.org/officeDocument/2006/relationships/image" Target="../media/image207.png"/><Relationship Id="rId11" Type="http://schemas.openxmlformats.org/officeDocument/2006/relationships/image" Target="../media/image16.png"/><Relationship Id="rId12" Type="http://schemas.openxmlformats.org/officeDocument/2006/relationships/image" Target="../media/image1.jpeg"/><Relationship Id="rId13" Type="http://schemas.openxmlformats.org/officeDocument/2006/relationships/image" Target="../media/image208.png"/><Relationship Id="rId14" Type="http://schemas.openxmlformats.org/officeDocument/2006/relationships/image" Target="../media/image209.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jpeg"/><Relationship Id="rId6" Type="http://schemas.openxmlformats.org/officeDocument/2006/relationships/image" Target="../media/image2.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2.png"/><Relationship Id="rId6" Type="http://schemas.openxmlformats.org/officeDocument/2006/relationships/image" Target="../media/image1.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jpeg"/><Relationship Id="rId4" Type="http://schemas.openxmlformats.org/officeDocument/2006/relationships/image" Target="../media/image213.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image" Target="../media/image216.png"/><Relationship Id="rId8" Type="http://schemas.openxmlformats.org/officeDocument/2006/relationships/image" Target="../media/image217.png"/><Relationship Id="rId9" Type="http://schemas.openxmlformats.org/officeDocument/2006/relationships/image" Target="../media/image16.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8.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4.tif"/><Relationship Id="rId5" Type="http://schemas.openxmlformats.org/officeDocument/2006/relationships/image" Target="../media/image5.tif"/><Relationship Id="rId6" Type="http://schemas.openxmlformats.org/officeDocument/2006/relationships/image" Target="../media/image219.png"/><Relationship Id="rId7" Type="http://schemas.openxmlformats.org/officeDocument/2006/relationships/image" Target="../media/image220.png"/><Relationship Id="rId8" Type="http://schemas.openxmlformats.org/officeDocument/2006/relationships/image" Target="../media/image1.jpeg"/><Relationship Id="rId9" Type="http://schemas.openxmlformats.org/officeDocument/2006/relationships/image" Target="../media/image16.png"/><Relationship Id="rId10" Type="http://schemas.openxmlformats.org/officeDocument/2006/relationships/image" Target="../media/image221.png"/><Relationship Id="rId11" Type="http://schemas.openxmlformats.org/officeDocument/2006/relationships/image" Target="../media/image222.png"/><Relationship Id="rId12" Type="http://schemas.openxmlformats.org/officeDocument/2006/relationships/image" Target="../media/image223.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6.png"/><Relationship Id="rId7" Type="http://schemas.openxmlformats.org/officeDocument/2006/relationships/image" Target="../media/image227.png"/><Relationship Id="rId8" Type="http://schemas.openxmlformats.org/officeDocument/2006/relationships/image" Target="../media/image228.png"/><Relationship Id="rId9" Type="http://schemas.openxmlformats.org/officeDocument/2006/relationships/image" Target="../media/image229.png"/><Relationship Id="rId10" Type="http://schemas.openxmlformats.org/officeDocument/2006/relationships/image" Target="../media/image230.png"/><Relationship Id="rId11" Type="http://schemas.openxmlformats.org/officeDocument/2006/relationships/image" Target="../media/image231.png"/><Relationship Id="rId12" Type="http://schemas.openxmlformats.org/officeDocument/2006/relationships/image" Target="../media/image232.png"/><Relationship Id="rId13" Type="http://schemas.openxmlformats.org/officeDocument/2006/relationships/image" Target="../media/image233.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4.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235.png"/><Relationship Id="rId6" Type="http://schemas.openxmlformats.org/officeDocument/2006/relationships/image" Target="../media/image1.jpeg"/><Relationship Id="rId7" Type="http://schemas.openxmlformats.org/officeDocument/2006/relationships/image" Target="../media/image16.png"/><Relationship Id="rId8" Type="http://schemas.openxmlformats.org/officeDocument/2006/relationships/image" Target="../media/image236.png"/><Relationship Id="rId9" Type="http://schemas.openxmlformats.org/officeDocument/2006/relationships/image" Target="../media/image237.png"/><Relationship Id="rId10" Type="http://schemas.openxmlformats.org/officeDocument/2006/relationships/image" Target="../media/image233.png"/><Relationship Id="rId11" Type="http://schemas.openxmlformats.org/officeDocument/2006/relationships/image" Target="../media/image3.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238.png"/><Relationship Id="rId4" Type="http://schemas.openxmlformats.org/officeDocument/2006/relationships/image" Target="../media/image1.jpeg"/><Relationship Id="rId5" Type="http://schemas.openxmlformats.org/officeDocument/2006/relationships/image" Target="../media/image16.png"/><Relationship Id="rId6" Type="http://schemas.openxmlformats.org/officeDocument/2006/relationships/image" Target="../media/image239.png"/><Relationship Id="rId7" Type="http://schemas.openxmlformats.org/officeDocument/2006/relationships/image" Target="../media/image240.png"/><Relationship Id="rId8" Type="http://schemas.openxmlformats.org/officeDocument/2006/relationships/image" Target="../media/image23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2.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jpe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41.png"/><Relationship Id="rId5" Type="http://schemas.openxmlformats.org/officeDocument/2006/relationships/image" Target="../media/image178.png"/><Relationship Id="rId6" Type="http://schemas.openxmlformats.org/officeDocument/2006/relationships/image" Target="../media/image242.png"/><Relationship Id="rId7" Type="http://schemas.openxmlformats.org/officeDocument/2006/relationships/image" Target="../media/image1.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243.png"/><Relationship Id="rId4" Type="http://schemas.openxmlformats.org/officeDocument/2006/relationships/image" Target="../media/image244.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45.png"/><Relationship Id="rId5" Type="http://schemas.openxmlformats.org/officeDocument/2006/relationships/image" Target="../media/image246.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247.png"/><Relationship Id="rId4" Type="http://schemas.openxmlformats.org/officeDocument/2006/relationships/image" Target="../media/image248.png"/><Relationship Id="rId5" Type="http://schemas.openxmlformats.org/officeDocument/2006/relationships/image" Target="../media/image249.png"/><Relationship Id="rId6" Type="http://schemas.openxmlformats.org/officeDocument/2006/relationships/image" Target="../media/image1.jpe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jpeg"/><Relationship Id="rId5" Type="http://schemas.openxmlformats.org/officeDocument/2006/relationships/image" Target="../media/image250.png"/><Relationship Id="rId6" Type="http://schemas.openxmlformats.org/officeDocument/2006/relationships/image" Target="../media/image8.tif"/><Relationship Id="rId7" Type="http://schemas.openxmlformats.org/officeDocument/2006/relationships/image" Target="../media/image251.png"/><Relationship Id="rId8" Type="http://schemas.openxmlformats.org/officeDocument/2006/relationships/image" Target="../media/image252.png"/><Relationship Id="rId9" Type="http://schemas.openxmlformats.org/officeDocument/2006/relationships/image" Target="../media/image253.png"/><Relationship Id="rId10" Type="http://schemas.openxmlformats.org/officeDocument/2006/relationships/image" Target="../media/image254.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9.tif"/><Relationship Id="rId5" Type="http://schemas.openxmlformats.org/officeDocument/2006/relationships/image" Target="../media/image10.tif"/><Relationship Id="rId6" Type="http://schemas.openxmlformats.org/officeDocument/2006/relationships/image" Target="../media/image1.jpe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71.png"/><Relationship Id="rId4" Type="http://schemas.openxmlformats.org/officeDocument/2006/relationships/image" Target="../media/image255.png"/><Relationship Id="rId5" Type="http://schemas.openxmlformats.org/officeDocument/2006/relationships/image" Target="../media/image1.jpeg"/><Relationship Id="rId6" Type="http://schemas.openxmlformats.org/officeDocument/2006/relationships/image" Target="../media/image256.png"/><Relationship Id="rId7" Type="http://schemas.openxmlformats.org/officeDocument/2006/relationships/image" Target="../media/image257.png"/><Relationship Id="rId8" Type="http://schemas.openxmlformats.org/officeDocument/2006/relationships/image" Target="../media/image258.png"/><Relationship Id="rId9" Type="http://schemas.openxmlformats.org/officeDocument/2006/relationships/image" Target="../media/image259.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82.png"/><Relationship Id="rId4" Type="http://schemas.openxmlformats.org/officeDocument/2006/relationships/image" Target="../media/image1.jpeg"/><Relationship Id="rId5" Type="http://schemas.openxmlformats.org/officeDocument/2006/relationships/image" Target="../media/image2.png"/><Relationship Id="rId6" Type="http://schemas.openxmlformats.org/officeDocument/2006/relationships/image" Target="../media/image260.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180.png"/><Relationship Id="rId5" Type="http://schemas.openxmlformats.org/officeDocument/2006/relationships/image" Target="../media/image1.jpeg"/><Relationship Id="rId6" Type="http://schemas.openxmlformats.org/officeDocument/2006/relationships/image" Target="../media/image261.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2.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png"/><Relationship Id="rId4" Type="http://schemas.openxmlformats.org/officeDocument/2006/relationships/image" Target="../media/image20.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3.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4.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5.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6.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7.png"/><Relationship Id="rId3" Type="http://schemas.openxmlformats.org/officeDocument/2006/relationships/image" Target="../media/image268.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269.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0.png"/><Relationship Id="rId3" Type="http://schemas.openxmlformats.org/officeDocument/2006/relationships/image" Target="../media/image271.png"/><Relationship Id="rId4" Type="http://schemas.openxmlformats.org/officeDocument/2006/relationships/image" Target="../media/image195.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72.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7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E"/>
        </a:solidFill>
      </p:bgPr>
    </p:bg>
    <p:spTree>
      <p:nvGrpSpPr>
        <p:cNvPr id="1" name=""/>
        <p:cNvGrpSpPr/>
        <p:nvPr/>
      </p:nvGrpSpPr>
      <p:grpSpPr>
        <a:xfrm>
          <a:off x="0" y="0"/>
          <a:ext cx="0" cy="0"/>
          <a:chOff x="0" y="0"/>
          <a:chExt cx="0" cy="0"/>
        </a:xfrm>
      </p:grpSpPr>
      <p:sp>
        <p:nvSpPr>
          <p:cNvPr id="103" name="Shape 103"/>
          <p:cNvSpPr/>
          <p:nvPr>
            <p:ph type="body" idx="1"/>
          </p:nvPr>
        </p:nvSpPr>
        <p:spPr>
          <a:xfrm>
            <a:off x="647700" y="1701800"/>
            <a:ext cx="8369300" cy="7532061"/>
          </a:xfrm>
          <a:prstGeom prst="rect">
            <a:avLst/>
          </a:prstGeom>
        </p:spPr>
        <p:txBody>
          <a:bodyPr/>
          <a:lstStyle/>
          <a:p>
            <a:pPr lvl="0">
              <a:defRPr b="0" sz="1800">
                <a:solidFill>
                  <a:srgbClr val="000000"/>
                </a:solidFill>
              </a:defRPr>
            </a:pPr>
            <a:r>
              <a:rPr sz="4800">
                <a:solidFill>
                  <a:srgbClr val="011993"/>
                </a:solidFill>
                <a:latin typeface="Gill Sans SemiBold"/>
                <a:ea typeface="Gill Sans SemiBold"/>
                <a:cs typeface="Gill Sans SemiBold"/>
                <a:sym typeface="Gill Sans SemiBold"/>
              </a:rPr>
              <a:t>Search for Supersymmetry at ATLAS Run 1</a:t>
            </a:r>
            <a:endParaRPr sz="4800">
              <a:solidFill>
                <a:srgbClr val="011993"/>
              </a:solidFill>
              <a:latin typeface="Gill Sans SemiBold"/>
              <a:ea typeface="Gill Sans SemiBold"/>
              <a:cs typeface="Gill Sans SemiBold"/>
              <a:sym typeface="Gill Sans SemiBold"/>
            </a:endParaRPr>
          </a:p>
          <a:p>
            <a:pPr lvl="0">
              <a:defRPr b="0" sz="1800">
                <a:solidFill>
                  <a:srgbClr val="000000"/>
                </a:solidFill>
              </a:defRPr>
            </a:pPr>
            <a:r>
              <a:rPr sz="4800">
                <a:solidFill>
                  <a:srgbClr val="011993"/>
                </a:solidFill>
                <a:latin typeface="Gill Sans SemiBold"/>
                <a:ea typeface="Gill Sans SemiBold"/>
                <a:cs typeface="Gill Sans SemiBold"/>
                <a:sym typeface="Gill Sans SemiBold"/>
              </a:rPr>
              <a:t>and physics potential of the HL-LHC</a:t>
            </a:r>
            <a:endParaRPr sz="4800">
              <a:solidFill>
                <a:srgbClr val="011993"/>
              </a:solidFill>
              <a:latin typeface="Gill Sans SemiBold"/>
              <a:ea typeface="Gill Sans SemiBold"/>
              <a:cs typeface="Gill Sans SemiBold"/>
              <a:sym typeface="Gill Sans SemiBold"/>
            </a:endParaRPr>
          </a:p>
          <a:p>
            <a:pPr lvl="1">
              <a:defRPr b="0" sz="1800">
                <a:solidFill>
                  <a:srgbClr val="000000"/>
                </a:solidFill>
              </a:defRPr>
            </a:pPr>
            <a:endParaRPr sz="3000">
              <a:solidFill>
                <a:srgbClr val="645A55"/>
              </a:solidFill>
              <a:latin typeface="Gill Sans SemiBold"/>
              <a:ea typeface="Gill Sans SemiBold"/>
              <a:cs typeface="Gill Sans SemiBold"/>
              <a:sym typeface="Gill Sans SemiBold"/>
            </a:endParaRPr>
          </a:p>
          <a:p>
            <a:pPr lvl="1">
              <a:defRPr b="0" sz="1800">
                <a:solidFill>
                  <a:srgbClr val="000000"/>
                </a:solidFill>
              </a:defRPr>
            </a:pPr>
            <a:r>
              <a:rPr sz="3000">
                <a:solidFill>
                  <a:srgbClr val="645A55"/>
                </a:solidFill>
                <a:latin typeface="Gill Sans SemiBold"/>
                <a:ea typeface="Gill Sans SemiBold"/>
                <a:cs typeface="Gill Sans SemiBold"/>
                <a:sym typeface="Gill Sans SemiBold"/>
              </a:rPr>
              <a:t>Argonne National Laboratory</a:t>
            </a:r>
            <a:endParaRPr sz="3000">
              <a:solidFill>
                <a:srgbClr val="645A55"/>
              </a:solidFill>
              <a:latin typeface="Gill Sans SemiBold"/>
              <a:ea typeface="Gill Sans SemiBold"/>
              <a:cs typeface="Gill Sans SemiBold"/>
              <a:sym typeface="Gill Sans SemiBold"/>
            </a:endParaRPr>
          </a:p>
          <a:p>
            <a:pPr lvl="1">
              <a:defRPr b="0" sz="1800">
                <a:solidFill>
                  <a:srgbClr val="000000"/>
                </a:solidFill>
              </a:defRPr>
            </a:pPr>
            <a:endParaRPr sz="3000">
              <a:solidFill>
                <a:srgbClr val="645A55"/>
              </a:solidFill>
              <a:latin typeface="Gill Sans SemiBold"/>
              <a:ea typeface="Gill Sans SemiBold"/>
              <a:cs typeface="Gill Sans SemiBold"/>
              <a:sym typeface="Gill Sans SemiBold"/>
            </a:endParaRPr>
          </a:p>
          <a:p>
            <a:pPr lvl="1">
              <a:defRPr b="0" sz="1800">
                <a:solidFill>
                  <a:srgbClr val="000000"/>
                </a:solidFill>
              </a:defRPr>
            </a:pPr>
            <a:r>
              <a:rPr sz="3000">
                <a:solidFill>
                  <a:srgbClr val="645A55"/>
                </a:solidFill>
                <a:latin typeface="Gill Sans SemiBold"/>
                <a:ea typeface="Gill Sans SemiBold"/>
                <a:cs typeface="Gill Sans SemiBold"/>
                <a:sym typeface="Gill Sans SemiBold"/>
              </a:rPr>
              <a:t>March 4th 2015</a:t>
            </a:r>
            <a:endParaRPr sz="3000">
              <a:solidFill>
                <a:srgbClr val="645A55"/>
              </a:solidFill>
              <a:latin typeface="Gill Sans SemiBold"/>
              <a:ea typeface="Gill Sans SemiBold"/>
              <a:cs typeface="Gill Sans SemiBold"/>
              <a:sym typeface="Gill Sans SemiBold"/>
            </a:endParaRPr>
          </a:p>
          <a:p>
            <a:pPr lvl="1">
              <a:defRPr b="0" sz="1800">
                <a:solidFill>
                  <a:srgbClr val="000000"/>
                </a:solidFill>
              </a:defRPr>
            </a:pPr>
            <a:endParaRPr sz="3000">
              <a:solidFill>
                <a:srgbClr val="645A55"/>
              </a:solidFill>
              <a:latin typeface="Gill Sans SemiBold"/>
              <a:ea typeface="Gill Sans SemiBold"/>
              <a:cs typeface="Gill Sans SemiBold"/>
              <a:sym typeface="Gill Sans SemiBold"/>
            </a:endParaRPr>
          </a:p>
          <a:p>
            <a:pPr lvl="1">
              <a:defRPr b="0" sz="1800">
                <a:solidFill>
                  <a:srgbClr val="000000"/>
                </a:solidFill>
              </a:defRPr>
            </a:pPr>
            <a:r>
              <a:rPr sz="2400">
                <a:solidFill>
                  <a:srgbClr val="011993"/>
                </a:solidFill>
                <a:latin typeface="Gill Sans SemiBold"/>
                <a:ea typeface="Gill Sans SemiBold"/>
                <a:cs typeface="Gill Sans SemiBold"/>
                <a:sym typeface="Gill Sans SemiBold"/>
              </a:rPr>
              <a:t>Anadi Canepa  </a:t>
            </a:r>
            <a:r>
              <a:rPr sz="2400">
                <a:solidFill>
                  <a:srgbClr val="011993"/>
                </a:solidFill>
                <a:latin typeface="Gill Sans SemiBold"/>
                <a:ea typeface="Gill Sans SemiBold"/>
                <a:cs typeface="Gill Sans SemiBold"/>
                <a:sym typeface="Gill Sans SemiBold"/>
              </a:rPr>
              <a:t>|</a:t>
            </a:r>
            <a:r>
              <a:rPr sz="2400">
                <a:solidFill>
                  <a:srgbClr val="011993"/>
                </a:solidFill>
                <a:latin typeface="Gill Sans SemiBold"/>
                <a:ea typeface="Gill Sans SemiBold"/>
                <a:cs typeface="Gill Sans SemiBold"/>
                <a:sym typeface="Gill Sans SemiBold"/>
              </a:rPr>
              <a:t>  TRIUMF</a:t>
            </a:r>
            <a:endParaRPr sz="2400">
              <a:solidFill>
                <a:srgbClr val="011993"/>
              </a:solidFill>
              <a:latin typeface="Gill Sans SemiBold"/>
              <a:ea typeface="Gill Sans SemiBold"/>
              <a:cs typeface="Gill Sans SemiBold"/>
              <a:sym typeface="Gill Sans SemiBold"/>
            </a:endParaRPr>
          </a:p>
        </p:txBody>
      </p:sp>
      <p:pic>
        <p:nvPicPr>
          <p:cNvPr id="104" name="pasted-image.png"/>
          <p:cNvPicPr/>
          <p:nvPr/>
        </p:nvPicPr>
        <p:blipFill>
          <a:blip r:embed="rId2">
            <a:extLst/>
          </a:blip>
          <a:srcRect l="0" t="9836" r="0" b="9836"/>
          <a:stretch>
            <a:fillRect/>
          </a:stretch>
        </p:blipFill>
        <p:spPr>
          <a:xfrm>
            <a:off x="9891714" y="4510216"/>
            <a:ext cx="2899860" cy="2310755"/>
          </a:xfrm>
          <a:prstGeom prst="rect">
            <a:avLst/>
          </a:prstGeom>
          <a:ln w="12700">
            <a:miter lim="400000"/>
          </a:ln>
        </p:spPr>
      </p:pic>
      <p:pic>
        <p:nvPicPr>
          <p:cNvPr id="105" name="pasted-image.png"/>
          <p:cNvPicPr/>
          <p:nvPr/>
        </p:nvPicPr>
        <p:blipFill>
          <a:blip r:embed="rId3">
            <a:extLst/>
          </a:blip>
          <a:srcRect l="13854" t="0" r="13854" b="0"/>
          <a:stretch>
            <a:fillRect/>
          </a:stretch>
        </p:blipFill>
        <p:spPr>
          <a:xfrm>
            <a:off x="9891712" y="1704975"/>
            <a:ext cx="2899861" cy="2625858"/>
          </a:xfrm>
          <a:prstGeom prst="rect">
            <a:avLst/>
          </a:prstGeom>
          <a:ln w="12700">
            <a:miter lim="400000"/>
          </a:ln>
        </p:spPr>
      </p:pic>
      <p:pic>
        <p:nvPicPr>
          <p:cNvPr id="106" name="pasted-image.tif"/>
          <p:cNvPicPr/>
          <p:nvPr/>
        </p:nvPicPr>
        <p:blipFill>
          <a:blip r:embed="rId4">
            <a:extLst/>
          </a:blip>
          <a:srcRect l="9146" t="0" r="9146" b="0"/>
          <a:stretch>
            <a:fillRect/>
          </a:stretch>
        </p:blipFill>
        <p:spPr>
          <a:xfrm>
            <a:off x="9891117" y="7000338"/>
            <a:ext cx="2899861" cy="2310755"/>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3" name="pasted-image.pdf"/>
          <p:cNvPicPr/>
          <p:nvPr/>
        </p:nvPicPr>
        <p:blipFill>
          <a:blip r:embed="rId2">
            <a:extLst/>
          </a:blip>
          <a:stretch>
            <a:fillRect/>
          </a:stretch>
        </p:blipFill>
        <p:spPr>
          <a:xfrm>
            <a:off x="3957973" y="1111408"/>
            <a:ext cx="6229935" cy="4524611"/>
          </a:xfrm>
          <a:prstGeom prst="rect">
            <a:avLst/>
          </a:prstGeom>
          <a:ln w="12700">
            <a:miter lim="400000"/>
          </a:ln>
        </p:spPr>
      </p:pic>
      <p:sp>
        <p:nvSpPr>
          <p:cNvPr id="194" name="Shape 194"/>
          <p:cNvSpPr/>
          <p:nvPr>
            <p:ph type="title"/>
          </p:nvPr>
        </p:nvSpPr>
        <p:spPr>
          <a:prstGeom prst="rect">
            <a:avLst/>
          </a:prstGeom>
        </p:spPr>
        <p:txBody>
          <a:bodyPr/>
          <a:lstStyle/>
          <a:p>
            <a:pPr lvl="0">
              <a:defRPr sz="1800">
                <a:solidFill>
                  <a:srgbClr val="000000"/>
                </a:solidFill>
              </a:defRPr>
            </a:pPr>
            <a:r>
              <a:rPr sz="4400">
                <a:solidFill>
                  <a:srgbClr val="FFFFFE"/>
                </a:solidFill>
              </a:rPr>
              <a:t>The ATLAS Detector</a:t>
            </a:r>
          </a:p>
        </p:txBody>
      </p:sp>
      <p:sp>
        <p:nvSpPr>
          <p:cNvPr id="195" name="Shape 19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96" name="pasted-image.png"/>
          <p:cNvPicPr/>
          <p:nvPr/>
        </p:nvPicPr>
        <p:blipFill>
          <a:blip r:embed="rId3">
            <a:extLst/>
          </a:blip>
          <a:stretch>
            <a:fillRect/>
          </a:stretch>
        </p:blipFill>
        <p:spPr>
          <a:xfrm>
            <a:off x="1168369" y="6290412"/>
            <a:ext cx="4450289" cy="3219606"/>
          </a:xfrm>
          <a:prstGeom prst="rect">
            <a:avLst/>
          </a:prstGeom>
          <a:ln w="12700">
            <a:miter lim="400000"/>
          </a:ln>
        </p:spPr>
      </p:pic>
      <p:pic>
        <p:nvPicPr>
          <p:cNvPr id="197" name="pasted-image.png"/>
          <p:cNvPicPr/>
          <p:nvPr/>
        </p:nvPicPr>
        <p:blipFill>
          <a:blip r:embed="rId4">
            <a:extLst/>
          </a:blip>
          <a:stretch>
            <a:fillRect/>
          </a:stretch>
        </p:blipFill>
        <p:spPr>
          <a:xfrm>
            <a:off x="5107" y="6220409"/>
            <a:ext cx="10991958" cy="3537413"/>
          </a:xfrm>
          <a:prstGeom prst="rect">
            <a:avLst/>
          </a:prstGeom>
          <a:ln w="12700">
            <a:miter lim="400000"/>
          </a:ln>
        </p:spPr>
      </p:pic>
      <p:sp>
        <p:nvSpPr>
          <p:cNvPr id="198" name="Shape 198"/>
          <p:cNvSpPr/>
          <p:nvPr>
            <p:ph type="body" idx="1"/>
          </p:nvPr>
        </p:nvSpPr>
        <p:spPr>
          <a:xfrm>
            <a:off x="7261156" y="6779704"/>
            <a:ext cx="5705153" cy="2136320"/>
          </a:xfrm>
          <a:prstGeom prst="rect">
            <a:avLst/>
          </a:prstGeom>
          <a:solidFill>
            <a:srgbClr val="FFFFFE"/>
          </a:solidFill>
        </p:spPr>
        <p:txBody>
          <a:bodyPr/>
          <a:lstStyle>
            <a:lvl1pPr>
              <a:buBlip>
                <a:blip r:embed="rId5"/>
              </a:buBlip>
            </a:lvl1pPr>
            <a:lvl2pPr marL="228600" indent="0">
              <a:buBlip>
                <a:blip r:embed="rId5"/>
              </a:buBlip>
            </a:lvl2pPr>
          </a:lstStyle>
          <a:p>
            <a:pPr lvl="0">
              <a:defRPr sz="1800"/>
            </a:pPr>
            <a:r>
              <a:rPr sz="2400"/>
              <a:t>Excellent performance of the ATLAS detector during Run 1</a:t>
            </a:r>
            <a:endParaRPr sz="2400"/>
          </a:p>
          <a:p>
            <a:pPr lvl="1">
              <a:defRPr sz="1800"/>
            </a:pPr>
            <a:r>
              <a:rPr sz="2200"/>
              <a:t> including trigger, data processing, data handling and distributions, reconstruction, simulation,…. </a:t>
            </a:r>
          </a:p>
        </p:txBody>
      </p:sp>
      <p:pic>
        <p:nvPicPr>
          <p:cNvPr id="199" name="pasted-image.png"/>
          <p:cNvPicPr/>
          <p:nvPr/>
        </p:nvPicPr>
        <p:blipFill>
          <a:blip r:embed="rId6">
            <a:extLst/>
          </a:blip>
          <a:stretch>
            <a:fillRect/>
          </a:stretch>
        </p:blipFill>
        <p:spPr>
          <a:xfrm>
            <a:off x="172314" y="1541578"/>
            <a:ext cx="4767404" cy="3979996"/>
          </a:xfrm>
          <a:prstGeom prst="rect">
            <a:avLst/>
          </a:prstGeom>
          <a:ln w="12700">
            <a:miter lim="400000"/>
          </a:ln>
        </p:spPr>
      </p:pic>
      <p:grpSp>
        <p:nvGrpSpPr>
          <p:cNvPr id="202" name="Group 202"/>
          <p:cNvGrpSpPr/>
          <p:nvPr/>
        </p:nvGrpSpPr>
        <p:grpSpPr>
          <a:xfrm>
            <a:off x="9733106" y="1111408"/>
            <a:ext cx="3243964" cy="4840336"/>
            <a:chOff x="0" y="0"/>
            <a:chExt cx="3243963" cy="4840334"/>
          </a:xfrm>
        </p:grpSpPr>
        <p:pic>
          <p:nvPicPr>
            <p:cNvPr id="200" name="pasted-image.pdf"/>
            <p:cNvPicPr/>
            <p:nvPr/>
          </p:nvPicPr>
          <p:blipFill>
            <a:blip r:embed="rId7">
              <a:extLst/>
            </a:blip>
            <a:srcRect l="0" t="0" r="0" b="0"/>
            <a:stretch>
              <a:fillRect/>
            </a:stretch>
          </p:blipFill>
          <p:spPr>
            <a:xfrm>
              <a:off x="0" y="0"/>
              <a:ext cx="3225800" cy="4699000"/>
            </a:xfrm>
            <a:prstGeom prst="rect">
              <a:avLst/>
            </a:prstGeom>
            <a:ln w="12700" cap="flat">
              <a:noFill/>
              <a:miter lim="400000"/>
            </a:ln>
            <a:effectLst/>
          </p:spPr>
        </p:pic>
        <p:pic>
          <p:nvPicPr>
            <p:cNvPr id="201" name="pasted-image.png"/>
            <p:cNvPicPr/>
            <p:nvPr/>
          </p:nvPicPr>
          <p:blipFill>
            <a:blip r:embed="rId8">
              <a:extLst/>
            </a:blip>
            <a:stretch>
              <a:fillRect/>
            </a:stretch>
          </p:blipFill>
          <p:spPr>
            <a:xfrm>
              <a:off x="18163" y="3837558"/>
              <a:ext cx="3225801" cy="1002777"/>
            </a:xfrm>
            <a:prstGeom prst="rect">
              <a:avLst/>
            </a:prstGeom>
            <a:ln w="12700" cap="flat">
              <a:noFill/>
              <a:miter lim="400000"/>
            </a:ln>
            <a:effectLst/>
          </p:spPr>
        </p:pic>
      </p:gr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p>
            <a:pPr lvl="0">
              <a:defRPr sz="1800">
                <a:solidFill>
                  <a:srgbClr val="000000"/>
                </a:solidFill>
              </a:defRPr>
            </a:pPr>
            <a:r>
              <a:rPr sz="4400">
                <a:solidFill>
                  <a:srgbClr val="FFFFFE"/>
                </a:solidFill>
              </a:rPr>
              <a:t>SUSY Search Strategy at ATLAS</a:t>
            </a:r>
          </a:p>
        </p:txBody>
      </p:sp>
      <p:sp>
        <p:nvSpPr>
          <p:cNvPr id="205" name="Shape 20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206" name="pasted-image.pdf"/>
          <p:cNvPicPr/>
          <p:nvPr/>
        </p:nvPicPr>
        <p:blipFill>
          <a:blip r:embed="rId2">
            <a:extLst/>
          </a:blip>
          <a:stretch>
            <a:fillRect/>
          </a:stretch>
        </p:blipFill>
        <p:spPr>
          <a:xfrm>
            <a:off x="-15751" y="1135819"/>
            <a:ext cx="6963829" cy="4337123"/>
          </a:xfrm>
          <a:prstGeom prst="rect">
            <a:avLst/>
          </a:prstGeom>
          <a:ln w="12700">
            <a:miter lim="400000"/>
          </a:ln>
        </p:spPr>
      </p:pic>
      <p:sp>
        <p:nvSpPr>
          <p:cNvPr id="207" name="Shape 207"/>
          <p:cNvSpPr/>
          <p:nvPr/>
        </p:nvSpPr>
        <p:spPr>
          <a:xfrm>
            <a:off x="316945" y="5624766"/>
            <a:ext cx="6373272" cy="374191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254000" indent="-254000" algn="l">
              <a:spcBef>
                <a:spcPts val="2000"/>
              </a:spcBef>
              <a:buSzPct val="50000"/>
              <a:buBlip>
                <a:blip r:embed="rId3"/>
              </a:buBlip>
              <a:defRPr sz="1800"/>
            </a:pPr>
            <a:r>
              <a:rPr sz="2400"/>
              <a:t>The production cross-section depends on mass of sparticles and their interaction</a:t>
            </a:r>
            <a:endParaRPr sz="2400"/>
          </a:p>
          <a:p>
            <a:pPr lvl="1" marL="482600" indent="-254000" algn="l">
              <a:spcBef>
                <a:spcPts val="2000"/>
              </a:spcBef>
              <a:buSzPct val="50000"/>
              <a:buBlip>
                <a:blip r:embed="rId3"/>
              </a:buBlip>
              <a:defRPr sz="1800"/>
            </a:pPr>
            <a:r>
              <a:rPr sz="2200"/>
              <a:t>for a given mass,  we expect to achieve the largest sensitivity for strongly interacting SUSY</a:t>
            </a:r>
            <a:endParaRPr sz="2200"/>
          </a:p>
          <a:p>
            <a:pPr lvl="0" marL="254000" indent="-254000" algn="l">
              <a:spcBef>
                <a:spcPts val="2000"/>
              </a:spcBef>
              <a:buSzPct val="50000"/>
              <a:buBlip>
                <a:blip r:embed="rId3"/>
              </a:buBlip>
              <a:defRPr sz="1800"/>
            </a:pPr>
            <a:r>
              <a:rPr sz="2400"/>
              <a:t>Theoretical arguments provide guidance to the search </a:t>
            </a:r>
            <a:endParaRPr sz="2400"/>
          </a:p>
          <a:p>
            <a:pPr lvl="1" marL="482600" indent="-254000" algn="l">
              <a:spcBef>
                <a:spcPts val="2000"/>
              </a:spcBef>
              <a:buSzPct val="50000"/>
              <a:buBlip>
                <a:blip r:embed="rId3"/>
              </a:buBlip>
              <a:defRPr sz="1800"/>
            </a:pPr>
            <a:r>
              <a:rPr sz="2200">
                <a:solidFill>
                  <a:srgbClr val="FFFFFE"/>
                </a:solidFill>
              </a:rPr>
              <a:t>NATURAL SUPERSYMMETRY</a:t>
            </a:r>
          </a:p>
        </p:txBody>
      </p:sp>
      <p:grpSp>
        <p:nvGrpSpPr>
          <p:cNvPr id="211" name="Group 211"/>
          <p:cNvGrpSpPr/>
          <p:nvPr/>
        </p:nvGrpSpPr>
        <p:grpSpPr>
          <a:xfrm>
            <a:off x="6957991" y="1088322"/>
            <a:ext cx="6374181" cy="4305117"/>
            <a:chOff x="-908" y="-25399"/>
            <a:chExt cx="6374179" cy="4305116"/>
          </a:xfrm>
        </p:grpSpPr>
        <p:pic>
          <p:nvPicPr>
            <p:cNvPr id="208" name="pasted-image.pdf"/>
            <p:cNvPicPr/>
            <p:nvPr/>
          </p:nvPicPr>
          <p:blipFill>
            <a:blip r:embed="rId4">
              <a:extLst/>
            </a:blip>
            <a:stretch>
              <a:fillRect/>
            </a:stretch>
          </p:blipFill>
          <p:spPr>
            <a:xfrm>
              <a:off x="0" y="142562"/>
              <a:ext cx="6373272" cy="4001198"/>
            </a:xfrm>
            <a:prstGeom prst="rect">
              <a:avLst/>
            </a:prstGeom>
            <a:ln w="12700" cap="flat">
              <a:noFill/>
              <a:miter lim="400000"/>
            </a:ln>
            <a:effectLst/>
          </p:spPr>
        </p:pic>
        <p:pic>
          <p:nvPicPr>
            <p:cNvPr id="209" name=""/>
            <p:cNvPicPr/>
            <p:nvPr/>
          </p:nvPicPr>
          <p:blipFill>
            <a:blip r:embed="rId5">
              <a:extLst/>
            </a:blip>
            <a:stretch>
              <a:fillRect/>
            </a:stretch>
          </p:blipFill>
          <p:spPr>
            <a:xfrm>
              <a:off x="-909" y="-25400"/>
              <a:ext cx="5997784" cy="4305117"/>
            </a:xfrm>
            <a:prstGeom prst="rect">
              <a:avLst/>
            </a:prstGeom>
            <a:effectLst/>
          </p:spPr>
        </p:pic>
      </p:grpSp>
      <p:pic>
        <p:nvPicPr>
          <p:cNvPr id="212" name="pasted-image.pdf"/>
          <p:cNvPicPr/>
          <p:nvPr/>
        </p:nvPicPr>
        <p:blipFill>
          <a:blip r:embed="rId6">
            <a:extLst/>
          </a:blip>
          <a:stretch>
            <a:fillRect/>
          </a:stretch>
        </p:blipFill>
        <p:spPr>
          <a:xfrm>
            <a:off x="7286788" y="5497766"/>
            <a:ext cx="4635501" cy="1409701"/>
          </a:xfrm>
          <a:prstGeom prst="rect">
            <a:avLst/>
          </a:prstGeom>
          <a:ln w="12700">
            <a:miter lim="400000"/>
          </a:ln>
        </p:spPr>
      </p:pic>
      <p:pic>
        <p:nvPicPr>
          <p:cNvPr id="213" name="pasted-image.pdf"/>
          <p:cNvPicPr/>
          <p:nvPr/>
        </p:nvPicPr>
        <p:blipFill>
          <a:blip r:embed="rId7">
            <a:extLst/>
          </a:blip>
          <a:stretch>
            <a:fillRect/>
          </a:stretch>
        </p:blipFill>
        <p:spPr>
          <a:xfrm>
            <a:off x="7125154" y="7037193"/>
            <a:ext cx="2616201" cy="1092201"/>
          </a:xfrm>
          <a:prstGeom prst="rect">
            <a:avLst/>
          </a:prstGeom>
          <a:ln w="12700">
            <a:miter lim="400000"/>
          </a:ln>
        </p:spPr>
      </p:pic>
      <p:pic>
        <p:nvPicPr>
          <p:cNvPr id="214" name="pasted-image.pdf"/>
          <p:cNvPicPr/>
          <p:nvPr/>
        </p:nvPicPr>
        <p:blipFill>
          <a:blip r:embed="rId8">
            <a:extLst/>
          </a:blip>
          <a:stretch>
            <a:fillRect/>
          </a:stretch>
        </p:blipFill>
        <p:spPr>
          <a:xfrm>
            <a:off x="10176292" y="7037193"/>
            <a:ext cx="1930401" cy="1143001"/>
          </a:xfrm>
          <a:prstGeom prst="rect">
            <a:avLst/>
          </a:prstGeom>
          <a:ln w="12700">
            <a:miter lim="400000"/>
          </a:ln>
        </p:spPr>
      </p:pic>
      <p:pic>
        <p:nvPicPr>
          <p:cNvPr id="215" name="pasted-image.pdf"/>
          <p:cNvPicPr/>
          <p:nvPr/>
        </p:nvPicPr>
        <p:blipFill>
          <a:blip r:embed="rId9">
            <a:extLst/>
          </a:blip>
          <a:stretch>
            <a:fillRect/>
          </a:stretch>
        </p:blipFill>
        <p:spPr>
          <a:xfrm>
            <a:off x="8702838" y="8083977"/>
            <a:ext cx="1803401" cy="1549401"/>
          </a:xfrm>
          <a:prstGeom prst="rect">
            <a:avLst/>
          </a:prstGeom>
          <a:ln w="12700">
            <a:miter lim="400000"/>
          </a:ln>
        </p:spPr>
      </p:pic>
      <p:pic>
        <p:nvPicPr>
          <p:cNvPr id="216" name=""/>
          <p:cNvPicPr/>
          <p:nvPr/>
        </p:nvPicPr>
        <p:blipFill>
          <a:blip r:embed="rId10">
            <a:extLst/>
          </a:blip>
          <a:stretch>
            <a:fillRect/>
          </a:stretch>
        </p:blipFill>
        <p:spPr>
          <a:xfrm rot="16200000">
            <a:off x="8325768" y="6913328"/>
            <a:ext cx="836927" cy="216127"/>
          </a:xfrm>
          <a:prstGeom prst="rect">
            <a:avLst/>
          </a:prstGeom>
        </p:spPr>
      </p:pic>
      <p:pic>
        <p:nvPicPr>
          <p:cNvPr id="218" name=""/>
          <p:cNvPicPr/>
          <p:nvPr/>
        </p:nvPicPr>
        <p:blipFill>
          <a:blip r:embed="rId11">
            <a:extLst/>
          </a:blip>
          <a:stretch>
            <a:fillRect/>
          </a:stretch>
        </p:blipFill>
        <p:spPr>
          <a:xfrm rot="12768418">
            <a:off x="9866996" y="6911067"/>
            <a:ext cx="1068901" cy="216127"/>
          </a:xfrm>
          <a:prstGeom prst="rect">
            <a:avLst/>
          </a:prstGeom>
        </p:spPr>
      </p:pic>
      <p:pic>
        <p:nvPicPr>
          <p:cNvPr id="220" name=""/>
          <p:cNvPicPr/>
          <p:nvPr/>
        </p:nvPicPr>
        <p:blipFill>
          <a:blip r:embed="rId12">
            <a:extLst/>
          </a:blip>
          <a:stretch>
            <a:fillRect/>
          </a:stretch>
        </p:blipFill>
        <p:spPr>
          <a:xfrm rot="18900000">
            <a:off x="10359559" y="8297266"/>
            <a:ext cx="853658" cy="216127"/>
          </a:xfrm>
          <a:prstGeom prst="rect">
            <a:avLst/>
          </a:prstGeom>
        </p:spPr>
      </p:pic>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3" name="pasted-image.pdf"/>
          <p:cNvPicPr/>
          <p:nvPr/>
        </p:nvPicPr>
        <p:blipFill>
          <a:blip r:embed="rId2">
            <a:extLst/>
          </a:blip>
          <a:stretch>
            <a:fillRect/>
          </a:stretch>
        </p:blipFill>
        <p:spPr>
          <a:xfrm>
            <a:off x="8714917" y="831572"/>
            <a:ext cx="3340101" cy="2425701"/>
          </a:xfrm>
          <a:prstGeom prst="rect">
            <a:avLst/>
          </a:prstGeom>
          <a:ln w="12700">
            <a:miter lim="400000"/>
          </a:ln>
        </p:spPr>
      </p:pic>
      <p:sp>
        <p:nvSpPr>
          <p:cNvPr id="224" name="Shape 224"/>
          <p:cNvSpPr/>
          <p:nvPr>
            <p:ph type="title"/>
          </p:nvPr>
        </p:nvSpPr>
        <p:spPr>
          <a:prstGeom prst="rect">
            <a:avLst/>
          </a:prstGeom>
        </p:spPr>
        <p:txBody>
          <a:bodyPr/>
          <a:lstStyle/>
          <a:p>
            <a:pPr lvl="0">
              <a:defRPr sz="1800">
                <a:solidFill>
                  <a:srgbClr val="000000"/>
                </a:solidFill>
              </a:defRPr>
            </a:pPr>
            <a:r>
              <a:rPr sz="4400">
                <a:solidFill>
                  <a:srgbClr val="FFFFFE"/>
                </a:solidFill>
              </a:rPr>
              <a:t>SUSY Signatures in ATLAS</a:t>
            </a:r>
          </a:p>
        </p:txBody>
      </p:sp>
      <p:sp>
        <p:nvSpPr>
          <p:cNvPr id="225" name="Shape 225"/>
          <p:cNvSpPr/>
          <p:nvPr>
            <p:ph type="body" idx="1"/>
          </p:nvPr>
        </p:nvSpPr>
        <p:spPr>
          <a:xfrm>
            <a:off x="131874" y="1231900"/>
            <a:ext cx="7361986" cy="8317913"/>
          </a:xfrm>
          <a:prstGeom prst="rect">
            <a:avLst/>
          </a:prstGeom>
        </p:spPr>
        <p:txBody>
          <a:bodyPr/>
          <a:lstStyle/>
          <a:p>
            <a:pPr lvl="0" marL="0" indent="0">
              <a:buSzTx/>
              <a:buNone/>
              <a:defRPr sz="1800"/>
            </a:pPr>
            <a:r>
              <a:rPr sz="2200">
                <a:latin typeface="Gill Sans SemiBold"/>
                <a:ea typeface="Gill Sans SemiBold"/>
                <a:cs typeface="Gill Sans SemiBold"/>
                <a:sym typeface="Gill Sans SemiBold"/>
              </a:rPr>
              <a:t>The signature of the produced particles depend on: </a:t>
            </a:r>
            <a:endParaRPr sz="2200">
              <a:latin typeface="Gill Sans SemiBold"/>
              <a:ea typeface="Gill Sans SemiBold"/>
              <a:cs typeface="Gill Sans SemiBold"/>
              <a:sym typeface="Gill Sans SemiBold"/>
            </a:endParaRPr>
          </a:p>
          <a:p>
            <a:pPr lvl="1" marL="459509" indent="-230909">
              <a:buBlip>
                <a:blip r:embed="rId3"/>
              </a:buBlip>
              <a:defRPr sz="1800"/>
            </a:pPr>
            <a:r>
              <a:rPr sz="2000">
                <a:solidFill>
                  <a:srgbClr val="941100"/>
                </a:solidFill>
                <a:latin typeface="Gill Sans SemiBold"/>
                <a:ea typeface="Gill Sans SemiBold"/>
                <a:cs typeface="Gill Sans SemiBold"/>
                <a:sym typeface="Gill Sans SemiBold"/>
              </a:rPr>
              <a:t>Conservation of R-parity </a:t>
            </a:r>
            <a:endParaRPr sz="2000">
              <a:solidFill>
                <a:srgbClr val="941100"/>
              </a:solidFill>
              <a:latin typeface="Gill Sans SemiBold"/>
              <a:ea typeface="Gill Sans SemiBold"/>
              <a:cs typeface="Gill Sans SemiBold"/>
              <a:sym typeface="Gill Sans SemiBold"/>
            </a:endParaRPr>
          </a:p>
          <a:p>
            <a:pPr lvl="2">
              <a:buBlip>
                <a:blip r:embed="rId3"/>
              </a:buBlip>
              <a:defRPr sz="1800"/>
            </a:pPr>
            <a:r>
              <a:rPr sz="2000">
                <a:solidFill>
                  <a:srgbClr val="941100"/>
                </a:solidFill>
                <a:latin typeface="Gill Sans SemiBold"/>
                <a:ea typeface="Gill Sans SemiBold"/>
                <a:cs typeface="Gill Sans SemiBold"/>
                <a:sym typeface="Gill Sans SemiBold"/>
              </a:rPr>
              <a:t>sparticles are pair produced and decay into the LSP producing ETmiss</a:t>
            </a:r>
            <a:endParaRPr sz="2000">
              <a:solidFill>
                <a:srgbClr val="941100"/>
              </a:solidFill>
              <a:latin typeface="Gill Sans SemiBold"/>
              <a:ea typeface="Gill Sans SemiBold"/>
              <a:cs typeface="Gill Sans SemiBold"/>
              <a:sym typeface="Gill Sans SemiBold"/>
            </a:endParaRPr>
          </a:p>
          <a:p>
            <a:pPr lvl="1" marL="459509" indent="-230909">
              <a:buBlip>
                <a:blip r:embed="rId3"/>
              </a:buBlip>
              <a:defRPr sz="1800"/>
            </a:pPr>
            <a:r>
              <a:rPr sz="2000">
                <a:solidFill>
                  <a:srgbClr val="011993"/>
                </a:solidFill>
                <a:latin typeface="Gill Sans SemiBold"/>
                <a:ea typeface="Gill Sans SemiBold"/>
                <a:cs typeface="Gill Sans SemiBold"/>
                <a:sym typeface="Gill Sans SemiBold"/>
              </a:rPr>
              <a:t>Violation of R-parity</a:t>
            </a:r>
            <a:endParaRPr sz="2000">
              <a:solidFill>
                <a:srgbClr val="011993"/>
              </a:solidFill>
              <a:latin typeface="Gill Sans SemiBold"/>
              <a:ea typeface="Gill Sans SemiBold"/>
              <a:cs typeface="Gill Sans SemiBold"/>
              <a:sym typeface="Gill Sans SemiBold"/>
            </a:endParaRPr>
          </a:p>
          <a:p>
            <a:pPr lvl="2">
              <a:buBlip>
                <a:blip r:embed="rId3"/>
              </a:buBlip>
              <a:defRPr sz="1800"/>
            </a:pPr>
            <a:r>
              <a:rPr sz="2000">
                <a:solidFill>
                  <a:srgbClr val="011993"/>
                </a:solidFill>
                <a:latin typeface="Gill Sans SemiBold"/>
                <a:ea typeface="Gill Sans SemiBold"/>
                <a:cs typeface="Gill Sans SemiBold"/>
                <a:sym typeface="Gill Sans SemiBold"/>
              </a:rPr>
              <a:t>LSP can decay into SM particles</a:t>
            </a:r>
            <a:endParaRPr sz="2000">
              <a:solidFill>
                <a:srgbClr val="011993"/>
              </a:solidFill>
              <a:latin typeface="Gill Sans SemiBold"/>
              <a:ea typeface="Gill Sans SemiBold"/>
              <a:cs typeface="Gill Sans SemiBold"/>
              <a:sym typeface="Gill Sans SemiBold"/>
            </a:endParaRPr>
          </a:p>
          <a:p>
            <a:pPr lvl="2">
              <a:buBlip>
                <a:blip r:embed="rId3"/>
              </a:buBlip>
              <a:defRPr sz="1800"/>
            </a:pPr>
            <a:r>
              <a:rPr sz="2000">
                <a:solidFill>
                  <a:srgbClr val="011993"/>
                </a:solidFill>
                <a:latin typeface="Gill Sans SemiBold"/>
                <a:ea typeface="Gill Sans SemiBold"/>
                <a:cs typeface="Gill Sans SemiBold"/>
                <a:sym typeface="Gill Sans SemiBold"/>
              </a:rPr>
              <a:t>sparticles can be singly produced (resonant signal)</a:t>
            </a:r>
            <a:endParaRPr sz="2000">
              <a:solidFill>
                <a:srgbClr val="011993"/>
              </a:solidFill>
              <a:latin typeface="Gill Sans SemiBold"/>
              <a:ea typeface="Gill Sans SemiBold"/>
              <a:cs typeface="Gill Sans SemiBold"/>
              <a:sym typeface="Gill Sans SemiBold"/>
            </a:endParaRPr>
          </a:p>
          <a:p>
            <a:pPr lvl="1">
              <a:buBlip>
                <a:blip r:embed="rId3"/>
              </a:buBlip>
              <a:defRPr sz="1800"/>
            </a:pPr>
            <a:r>
              <a:rPr sz="2200">
                <a:latin typeface="Gill Sans SemiBold"/>
                <a:ea typeface="Gill Sans SemiBold"/>
                <a:cs typeface="Gill Sans SemiBold"/>
                <a:sym typeface="Gill Sans SemiBold"/>
              </a:rPr>
              <a:t>Promptly decaying sparticles (like most SM particles)</a:t>
            </a:r>
            <a:endParaRPr sz="2200">
              <a:latin typeface="Gill Sans SemiBold"/>
              <a:ea typeface="Gill Sans SemiBold"/>
              <a:cs typeface="Gill Sans SemiBold"/>
              <a:sym typeface="Gill Sans SemiBold"/>
            </a:endParaRPr>
          </a:p>
          <a:p>
            <a:pPr lvl="1">
              <a:buBlip>
                <a:blip r:embed="rId3"/>
              </a:buBlip>
              <a:defRPr sz="1800"/>
            </a:pPr>
            <a:r>
              <a:rPr sz="2200">
                <a:solidFill>
                  <a:srgbClr val="008F00"/>
                </a:solidFill>
                <a:latin typeface="Gill Sans SemiBold"/>
                <a:ea typeface="Gill Sans SemiBold"/>
                <a:cs typeface="Gill Sans SemiBold"/>
                <a:sym typeface="Gill Sans SemiBold"/>
              </a:rPr>
              <a:t>Long lived sparticles </a:t>
            </a:r>
            <a:endParaRPr sz="2200">
              <a:solidFill>
                <a:srgbClr val="008F00"/>
              </a:solidFill>
              <a:latin typeface="Gill Sans SemiBold"/>
              <a:ea typeface="Gill Sans SemiBold"/>
              <a:cs typeface="Gill Sans SemiBold"/>
              <a:sym typeface="Gill Sans SemiBold"/>
            </a:endParaRPr>
          </a:p>
          <a:p>
            <a:pPr lvl="2" marL="736600" indent="-279400">
              <a:buBlip>
                <a:blip r:embed="rId3"/>
              </a:buBlip>
              <a:defRPr sz="1800"/>
            </a:pPr>
            <a:r>
              <a:rPr sz="2000">
                <a:solidFill>
                  <a:srgbClr val="008F00"/>
                </a:solidFill>
                <a:latin typeface="Gill Sans SemiBold"/>
                <a:ea typeface="Gill Sans SemiBold"/>
                <a:cs typeface="Gill Sans SemiBold"/>
                <a:sym typeface="Gill Sans SemiBold"/>
              </a:rPr>
              <a:t>Lifetime is driven by the phase-space and propagator mass in RPC scenarios, and by the RPV couplings in RPV scenarios</a:t>
            </a:r>
          </a:p>
        </p:txBody>
      </p:sp>
      <p:sp>
        <p:nvSpPr>
          <p:cNvPr id="226" name="Shape 22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227" name="pasted-image.pdf"/>
          <p:cNvPicPr/>
          <p:nvPr/>
        </p:nvPicPr>
        <p:blipFill>
          <a:blip r:embed="rId4">
            <a:extLst/>
          </a:blip>
          <a:stretch>
            <a:fillRect/>
          </a:stretch>
        </p:blipFill>
        <p:spPr>
          <a:xfrm>
            <a:off x="8803817" y="3130771"/>
            <a:ext cx="3162301" cy="2171701"/>
          </a:xfrm>
          <a:prstGeom prst="rect">
            <a:avLst/>
          </a:prstGeom>
          <a:ln w="12700">
            <a:miter lim="400000"/>
          </a:ln>
        </p:spPr>
      </p:pic>
      <p:pic>
        <p:nvPicPr>
          <p:cNvPr id="228" name="pasted-image.pdf"/>
          <p:cNvPicPr/>
          <p:nvPr/>
        </p:nvPicPr>
        <p:blipFill>
          <a:blip r:embed="rId5">
            <a:extLst/>
          </a:blip>
          <a:stretch>
            <a:fillRect/>
          </a:stretch>
        </p:blipFill>
        <p:spPr>
          <a:xfrm>
            <a:off x="7984528" y="5537933"/>
            <a:ext cx="4800879" cy="3123649"/>
          </a:xfrm>
          <a:prstGeom prst="rect">
            <a:avLst/>
          </a:prstGeom>
          <a:ln w="12700">
            <a:miter lim="400000"/>
          </a:ln>
        </p:spPr>
      </p:pic>
      <p:pic>
        <p:nvPicPr>
          <p:cNvPr id="229" name=""/>
          <p:cNvPicPr/>
          <p:nvPr/>
        </p:nvPicPr>
        <p:blipFill>
          <a:blip r:embed="rId6">
            <a:extLst/>
          </a:blip>
          <a:stretch>
            <a:fillRect/>
          </a:stretch>
        </p:blipFill>
        <p:spPr>
          <a:xfrm rot="21600000">
            <a:off x="6102245" y="1975449"/>
            <a:ext cx="2486911" cy="216127"/>
          </a:xfrm>
          <a:prstGeom prst="rect">
            <a:avLst/>
          </a:prstGeom>
        </p:spPr>
      </p:pic>
      <p:pic>
        <p:nvPicPr>
          <p:cNvPr id="231" name=""/>
          <p:cNvPicPr/>
          <p:nvPr/>
        </p:nvPicPr>
        <p:blipFill>
          <a:blip r:embed="rId7">
            <a:extLst/>
          </a:blip>
          <a:stretch>
            <a:fillRect/>
          </a:stretch>
        </p:blipFill>
        <p:spPr>
          <a:xfrm>
            <a:off x="5075865" y="4306347"/>
            <a:ext cx="3693091" cy="216127"/>
          </a:xfrm>
          <a:prstGeom prst="rect">
            <a:avLst/>
          </a:prstGeom>
        </p:spPr>
      </p:pic>
      <p:pic>
        <p:nvPicPr>
          <p:cNvPr id="233" name=""/>
          <p:cNvPicPr/>
          <p:nvPr/>
        </p:nvPicPr>
        <p:blipFill>
          <a:blip r:embed="rId8">
            <a:extLst/>
          </a:blip>
          <a:stretch>
            <a:fillRect/>
          </a:stretch>
        </p:blipFill>
        <p:spPr>
          <a:xfrm rot="21590253">
            <a:off x="6469594" y="6648097"/>
            <a:ext cx="1752286" cy="216126"/>
          </a:xfrm>
          <a:prstGeom prst="rect">
            <a:avLst/>
          </a:prstGeom>
        </p:spPr>
      </p:pic>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title"/>
          </p:nvPr>
        </p:nvSpPr>
        <p:spPr>
          <a:prstGeom prst="rect">
            <a:avLst/>
          </a:prstGeom>
        </p:spPr>
        <p:txBody>
          <a:bodyPr/>
          <a:lstStyle/>
          <a:p>
            <a:pPr lvl="0">
              <a:defRPr sz="1800">
                <a:solidFill>
                  <a:srgbClr val="000000"/>
                </a:solidFill>
              </a:defRPr>
            </a:pPr>
            <a:r>
              <a:rPr sz="4400">
                <a:solidFill>
                  <a:srgbClr val="FFFFFE"/>
                </a:solidFill>
              </a:rPr>
              <a:t>Signal vs Background</a:t>
            </a:r>
          </a:p>
        </p:txBody>
      </p:sp>
      <p:sp>
        <p:nvSpPr>
          <p:cNvPr id="237" name="Shape 237"/>
          <p:cNvSpPr/>
          <p:nvPr>
            <p:ph type="body" idx="1"/>
          </p:nvPr>
        </p:nvSpPr>
        <p:spPr>
          <a:xfrm>
            <a:off x="161125" y="1231900"/>
            <a:ext cx="5255639" cy="2565028"/>
          </a:xfrm>
          <a:prstGeom prst="rect">
            <a:avLst/>
          </a:prstGeom>
        </p:spPr>
        <p:txBody>
          <a:bodyPr/>
          <a:lstStyle>
            <a:lvl1pPr>
              <a:buBlip>
                <a:blip r:embed="rId3"/>
              </a:buBlip>
            </a:lvl1pPr>
          </a:lstStyle>
          <a:p>
            <a:pPr lvl="0">
              <a:defRPr sz="1800"/>
            </a:pPr>
            <a:r>
              <a:rPr sz="2400"/>
              <a:t>A (large) number of signal regions is optimized to discriminate signal and background based on predictions from simplified models, phenomenological models, full models</a:t>
            </a:r>
          </a:p>
        </p:txBody>
      </p:sp>
      <p:sp>
        <p:nvSpPr>
          <p:cNvPr id="238" name="Shape 23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239" name="pasted-image.png"/>
          <p:cNvPicPr/>
          <p:nvPr/>
        </p:nvPicPr>
        <p:blipFill>
          <a:blip r:embed="rId4">
            <a:extLst/>
          </a:blip>
          <a:stretch>
            <a:fillRect/>
          </a:stretch>
        </p:blipFill>
        <p:spPr>
          <a:xfrm>
            <a:off x="8558629" y="1086098"/>
            <a:ext cx="4271600" cy="2565028"/>
          </a:xfrm>
          <a:prstGeom prst="rect">
            <a:avLst/>
          </a:prstGeom>
          <a:ln w="12700">
            <a:miter lim="400000"/>
          </a:ln>
        </p:spPr>
      </p:pic>
      <p:pic>
        <p:nvPicPr>
          <p:cNvPr id="240" name="pasted-image.png"/>
          <p:cNvPicPr/>
          <p:nvPr/>
        </p:nvPicPr>
        <p:blipFill>
          <a:blip r:embed="rId5">
            <a:extLst/>
          </a:blip>
          <a:stretch>
            <a:fillRect/>
          </a:stretch>
        </p:blipFill>
        <p:spPr>
          <a:xfrm>
            <a:off x="6654717" y="5596870"/>
            <a:ext cx="4289278" cy="4174480"/>
          </a:xfrm>
          <a:prstGeom prst="rect">
            <a:avLst/>
          </a:prstGeom>
          <a:ln w="12700">
            <a:miter lim="400000"/>
          </a:ln>
        </p:spPr>
      </p:pic>
      <p:pic>
        <p:nvPicPr>
          <p:cNvPr id="241" name="pasted-image.png"/>
          <p:cNvPicPr/>
          <p:nvPr/>
        </p:nvPicPr>
        <p:blipFill>
          <a:blip r:embed="rId6">
            <a:extLst/>
          </a:blip>
          <a:stretch>
            <a:fillRect/>
          </a:stretch>
        </p:blipFill>
        <p:spPr>
          <a:xfrm>
            <a:off x="2000231" y="5776899"/>
            <a:ext cx="4078787" cy="3814422"/>
          </a:xfrm>
          <a:prstGeom prst="rect">
            <a:avLst/>
          </a:prstGeom>
          <a:ln w="12700">
            <a:miter lim="400000"/>
          </a:ln>
        </p:spPr>
      </p:pic>
      <p:pic>
        <p:nvPicPr>
          <p:cNvPr id="242" name="pasted-image.png"/>
          <p:cNvPicPr/>
          <p:nvPr/>
        </p:nvPicPr>
        <p:blipFill>
          <a:blip r:embed="rId7">
            <a:extLst/>
          </a:blip>
          <a:stretch>
            <a:fillRect/>
          </a:stretch>
        </p:blipFill>
        <p:spPr>
          <a:xfrm>
            <a:off x="9078570" y="4115998"/>
            <a:ext cx="3725334" cy="1016001"/>
          </a:xfrm>
          <a:prstGeom prst="rect">
            <a:avLst/>
          </a:prstGeom>
          <a:ln w="12700">
            <a:miter lim="400000"/>
          </a:ln>
        </p:spPr>
      </p:pic>
      <p:pic>
        <p:nvPicPr>
          <p:cNvPr id="243" name="pasted-image.png"/>
          <p:cNvPicPr/>
          <p:nvPr/>
        </p:nvPicPr>
        <p:blipFill>
          <a:blip r:embed="rId8">
            <a:extLst/>
          </a:blip>
          <a:stretch>
            <a:fillRect/>
          </a:stretch>
        </p:blipFill>
        <p:spPr>
          <a:xfrm>
            <a:off x="5451829" y="1284347"/>
            <a:ext cx="2763738" cy="2168530"/>
          </a:xfrm>
          <a:prstGeom prst="rect">
            <a:avLst/>
          </a:prstGeom>
          <a:ln w="12700">
            <a:miter lim="400000"/>
          </a:ln>
        </p:spPr>
      </p:pic>
      <p:sp>
        <p:nvSpPr>
          <p:cNvPr id="244" name="Shape 244"/>
          <p:cNvSpPr/>
          <p:nvPr/>
        </p:nvSpPr>
        <p:spPr>
          <a:xfrm>
            <a:off x="99137" y="3621923"/>
            <a:ext cx="9473853" cy="2292976"/>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254000" indent="-254000" algn="l">
              <a:spcBef>
                <a:spcPts val="1000"/>
              </a:spcBef>
              <a:buSzPct val="50000"/>
              <a:buBlip>
                <a:blip r:embed="rId3"/>
              </a:buBlip>
              <a:defRPr sz="1800"/>
            </a:pPr>
            <a:r>
              <a:rPr sz="2400"/>
              <a:t>Discrimination based on kinematical and topological observables: </a:t>
            </a:r>
            <a:endParaRPr sz="2400"/>
          </a:p>
          <a:p>
            <a:pPr lvl="1" marL="482600" indent="-254000" algn="l">
              <a:spcBef>
                <a:spcPts val="1000"/>
              </a:spcBef>
              <a:buSzPct val="50000"/>
              <a:buBlip>
                <a:blip r:embed="rId3"/>
              </a:buBlip>
              <a:defRPr sz="1800"/>
            </a:pPr>
            <a:r>
              <a:rPr sz="2200"/>
              <a:t>ETmiss for searches assuming RPC</a:t>
            </a:r>
            <a:endParaRPr sz="2200"/>
          </a:p>
          <a:p>
            <a:pPr lvl="1" marL="482600" indent="-254000" algn="l">
              <a:spcBef>
                <a:spcPts val="1000"/>
              </a:spcBef>
              <a:buSzPct val="50000"/>
              <a:buBlip>
                <a:blip r:embed="rId3"/>
              </a:buBlip>
              <a:defRPr sz="1800"/>
            </a:pPr>
            <a:r>
              <a:rPr sz="2200"/>
              <a:t>MEff in searches for strongly produced particles</a:t>
            </a:r>
            <a:endParaRPr sz="2200"/>
          </a:p>
          <a:p>
            <a:pPr lvl="1" marL="482600" indent="-254000" algn="l">
              <a:spcBef>
                <a:spcPts val="1000"/>
              </a:spcBef>
              <a:buSzPct val="50000"/>
              <a:buBlip>
                <a:blip r:embed="rId3"/>
              </a:buBlip>
              <a:defRPr sz="1800"/>
            </a:pPr>
            <a:r>
              <a:rPr sz="2200"/>
              <a:t>MT2 in searches with Ws from background or signal </a:t>
            </a:r>
            <a:endParaRPr sz="2200"/>
          </a:p>
          <a:p>
            <a:pPr lvl="1" marL="482600" indent="-254000" algn="l">
              <a:spcBef>
                <a:spcPts val="1000"/>
              </a:spcBef>
              <a:buSzPct val="50000"/>
              <a:buBlip>
                <a:blip r:embed="rId3"/>
              </a:buBlip>
              <a:defRPr sz="1800"/>
            </a:pPr>
            <a:r>
              <a:rPr sz="2200"/>
              <a:t>….</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8" name="Shape 248"/>
          <p:cNvSpPr/>
          <p:nvPr>
            <p:ph type="title"/>
          </p:nvPr>
        </p:nvSpPr>
        <p:spPr>
          <a:prstGeom prst="rect">
            <a:avLst/>
          </a:prstGeom>
        </p:spPr>
        <p:txBody>
          <a:bodyPr/>
          <a:lstStyle/>
          <a:p>
            <a:pPr lvl="0">
              <a:defRPr sz="1800">
                <a:solidFill>
                  <a:srgbClr val="000000"/>
                </a:solidFill>
              </a:defRPr>
            </a:pPr>
            <a:r>
              <a:rPr sz="4400">
                <a:solidFill>
                  <a:srgbClr val="FFFFFE"/>
                </a:solidFill>
              </a:rPr>
              <a:t>Modeling of Background</a:t>
            </a:r>
          </a:p>
        </p:txBody>
      </p:sp>
      <p:sp>
        <p:nvSpPr>
          <p:cNvPr id="249" name="Shape 249"/>
          <p:cNvSpPr/>
          <p:nvPr>
            <p:ph type="body" idx="1"/>
          </p:nvPr>
        </p:nvSpPr>
        <p:spPr>
          <a:xfrm>
            <a:off x="647700" y="1231900"/>
            <a:ext cx="11709400" cy="1745503"/>
          </a:xfrm>
          <a:prstGeom prst="rect">
            <a:avLst/>
          </a:prstGeom>
        </p:spPr>
        <p:txBody>
          <a:bodyPr/>
          <a:lstStyle/>
          <a:p>
            <a:pPr lvl="0">
              <a:spcBef>
                <a:spcPts val="1000"/>
              </a:spcBef>
              <a:buBlip>
                <a:blip r:embed="rId2"/>
              </a:buBlip>
              <a:defRPr sz="1800"/>
            </a:pPr>
            <a:r>
              <a:rPr sz="2400"/>
              <a:t>(The most) critical component of searches</a:t>
            </a:r>
            <a:endParaRPr sz="2400"/>
          </a:p>
          <a:p>
            <a:pPr lvl="0">
              <a:spcBef>
                <a:spcPts val="1000"/>
              </a:spcBef>
              <a:buBlip>
                <a:blip r:embed="rId2"/>
              </a:buBlip>
              <a:defRPr sz="1800"/>
            </a:pPr>
            <a:r>
              <a:rPr sz="2400"/>
              <a:t>Challenging as the signal is expected to manifest itself in the tails of the SM background</a:t>
            </a:r>
          </a:p>
        </p:txBody>
      </p:sp>
      <p:sp>
        <p:nvSpPr>
          <p:cNvPr id="250" name="Shape 25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251" name="Shape 251"/>
          <p:cNvSpPr/>
          <p:nvPr/>
        </p:nvSpPr>
        <p:spPr>
          <a:xfrm>
            <a:off x="72825" y="3434858"/>
            <a:ext cx="3397767" cy="1270001"/>
          </a:xfrm>
          <a:prstGeom prst="roundRect">
            <a:avLst>
              <a:gd name="adj" fmla="val 15000"/>
            </a:avLst>
          </a:prstGeom>
          <a:solidFill>
            <a:srgbClr val="164F86"/>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800">
                <a:solidFill>
                  <a:srgbClr val="FFFFFF"/>
                </a:solidFill>
                <a:effectLst>
                  <a:outerShdw sx="100000" sy="100000" kx="0" ky="0" algn="b" rotWithShape="0" blurRad="38100" dist="12700" dir="5400000">
                    <a:srgbClr val="000000">
                      <a:alpha val="50000"/>
                    </a:srgbClr>
                  </a:outerShdw>
                </a:effectLst>
              </a:rPr>
              <a:t>Irreducible background</a:t>
            </a:r>
          </a:p>
        </p:txBody>
      </p:sp>
      <p:sp>
        <p:nvSpPr>
          <p:cNvPr id="252" name="Shape 252"/>
          <p:cNvSpPr/>
          <p:nvPr/>
        </p:nvSpPr>
        <p:spPr>
          <a:xfrm>
            <a:off x="36834" y="6283079"/>
            <a:ext cx="3469749" cy="1270001"/>
          </a:xfrm>
          <a:prstGeom prst="roundRect">
            <a:avLst>
              <a:gd name="adj" fmla="val 15000"/>
            </a:avLst>
          </a:prstGeom>
          <a:solidFill>
            <a:srgbClr val="00882B"/>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28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800">
                <a:solidFill>
                  <a:srgbClr val="FFFFFF"/>
                </a:solidFill>
                <a:effectLst>
                  <a:outerShdw sx="100000" sy="100000" kx="0" ky="0" algn="b" rotWithShape="0" blurRad="38100" dist="12700" dir="5400000">
                    <a:srgbClr val="000000">
                      <a:alpha val="50000"/>
                    </a:srgbClr>
                  </a:outerShdw>
                </a:effectLst>
              </a:rPr>
              <a:t>Reducible background</a:t>
            </a:r>
          </a:p>
        </p:txBody>
      </p:sp>
      <p:grpSp>
        <p:nvGrpSpPr>
          <p:cNvPr id="255" name="Group 255"/>
          <p:cNvGrpSpPr/>
          <p:nvPr/>
        </p:nvGrpSpPr>
        <p:grpSpPr>
          <a:xfrm>
            <a:off x="3716788" y="2844683"/>
            <a:ext cx="4280300" cy="2551936"/>
            <a:chOff x="-25399" y="-25400"/>
            <a:chExt cx="4280298" cy="2551935"/>
          </a:xfrm>
        </p:grpSpPr>
        <p:sp>
          <p:nvSpPr>
            <p:cNvPr id="254" name="Shape 254"/>
            <p:cNvSpPr/>
            <p:nvPr/>
          </p:nvSpPr>
          <p:spPr>
            <a:xfrm>
              <a:off x="0" y="0"/>
              <a:ext cx="4229499" cy="2501136"/>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marL="254000" indent="-254000" algn="l">
                <a:spcBef>
                  <a:spcPts val="1000"/>
                </a:spcBef>
                <a:buSzPct val="50000"/>
                <a:buBlip>
                  <a:blip r:embed="rId2"/>
                </a:buBlip>
                <a:defRPr sz="1800"/>
              </a:pPr>
              <a:r>
                <a:rPr sz="2400"/>
                <a:t>Monte Carlo Simulation </a:t>
              </a:r>
              <a:endParaRPr sz="2400"/>
            </a:p>
            <a:p>
              <a:pPr lvl="0" marL="254000" indent="-254000" algn="l">
                <a:spcBef>
                  <a:spcPts val="1000"/>
                </a:spcBef>
                <a:buSzPct val="50000"/>
                <a:buBlip>
                  <a:blip r:embed="rId2"/>
                </a:buBlip>
                <a:defRPr sz="1800"/>
              </a:pPr>
              <a:r>
                <a:rPr sz="2400"/>
                <a:t>Semi-data driven </a:t>
              </a:r>
              <a:endParaRPr sz="2400"/>
            </a:p>
            <a:p>
              <a:pPr lvl="1" marL="482600" indent="-254000" algn="l">
                <a:spcBef>
                  <a:spcPts val="1000"/>
                </a:spcBef>
                <a:buSzPct val="50000"/>
                <a:buBlip>
                  <a:blip r:embed="rId2"/>
                </a:buBlip>
                <a:defRPr sz="1800"/>
              </a:pPr>
              <a:r>
                <a:rPr sz="2400"/>
                <a:t>Normalization in control regions where each CR is dominated by a given source of background</a:t>
              </a:r>
            </a:p>
          </p:txBody>
        </p:sp>
        <p:pic>
          <p:nvPicPr>
            <p:cNvPr id="253" name=""/>
            <p:cNvPicPr/>
            <p:nvPr/>
          </p:nvPicPr>
          <p:blipFill>
            <a:blip r:embed="rId3">
              <a:extLst/>
            </a:blip>
            <a:stretch>
              <a:fillRect/>
            </a:stretch>
          </p:blipFill>
          <p:spPr>
            <a:xfrm>
              <a:off x="-25400" y="-25400"/>
              <a:ext cx="4280299" cy="2551936"/>
            </a:xfrm>
            <a:prstGeom prst="rect">
              <a:avLst/>
            </a:prstGeom>
            <a:effectLst/>
          </p:spPr>
        </p:pic>
      </p:grpSp>
      <p:grpSp>
        <p:nvGrpSpPr>
          <p:cNvPr id="258" name="Group 258"/>
          <p:cNvGrpSpPr/>
          <p:nvPr/>
        </p:nvGrpSpPr>
        <p:grpSpPr>
          <a:xfrm>
            <a:off x="3716788" y="5588287"/>
            <a:ext cx="4280300" cy="3021889"/>
            <a:chOff x="-25399" y="-25399"/>
            <a:chExt cx="4280298" cy="3021887"/>
          </a:xfrm>
        </p:grpSpPr>
        <p:sp>
          <p:nvSpPr>
            <p:cNvPr id="257" name="Shape 257"/>
            <p:cNvSpPr/>
            <p:nvPr/>
          </p:nvSpPr>
          <p:spPr>
            <a:xfrm>
              <a:off x="0" y="0"/>
              <a:ext cx="4229499" cy="2971088"/>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marL="254000" indent="-254000" algn="l">
                <a:spcBef>
                  <a:spcPts val="1000"/>
                </a:spcBef>
                <a:buSzPct val="50000"/>
                <a:buBlip>
                  <a:blip r:embed="rId2"/>
                </a:buBlip>
                <a:defRPr sz="1800"/>
              </a:pPr>
              <a:r>
                <a:rPr sz="2400"/>
                <a:t>Data driven methods</a:t>
              </a:r>
              <a:endParaRPr sz="2400"/>
            </a:p>
            <a:p>
              <a:pPr lvl="1" marL="482600" indent="-254000" algn="l">
                <a:spcBef>
                  <a:spcPts val="1000"/>
                </a:spcBef>
                <a:buSzPct val="50000"/>
                <a:buBlip>
                  <a:blip r:embed="rId2"/>
                </a:buBlip>
                <a:defRPr sz="1800"/>
              </a:pPr>
              <a:r>
                <a:rPr sz="2400"/>
                <a:t>‘Matrix Method’ for processes with hadrons/conversions mis-identified as leptons</a:t>
              </a:r>
              <a:endParaRPr sz="2400"/>
            </a:p>
            <a:p>
              <a:pPr lvl="1" marL="482600" indent="-254000" algn="l">
                <a:spcBef>
                  <a:spcPts val="1000"/>
                </a:spcBef>
                <a:buSzPct val="50000"/>
                <a:buBlip>
                  <a:blip r:embed="rId2"/>
                </a:buBlip>
                <a:defRPr sz="1800"/>
              </a:pPr>
              <a:r>
                <a:rPr sz="2400"/>
                <a:t>‘Jet smearing’ for multijet and Z+j</a:t>
              </a:r>
            </a:p>
          </p:txBody>
        </p:sp>
        <p:pic>
          <p:nvPicPr>
            <p:cNvPr id="256" name=""/>
            <p:cNvPicPr/>
            <p:nvPr/>
          </p:nvPicPr>
          <p:blipFill>
            <a:blip r:embed="rId4">
              <a:extLst/>
            </a:blip>
            <a:stretch>
              <a:fillRect/>
            </a:stretch>
          </p:blipFill>
          <p:spPr>
            <a:xfrm>
              <a:off x="-25400" y="-25400"/>
              <a:ext cx="4280299" cy="3021888"/>
            </a:xfrm>
            <a:prstGeom prst="rect">
              <a:avLst/>
            </a:prstGeom>
            <a:effectLst/>
          </p:spPr>
        </p:pic>
      </p:grpSp>
      <p:sp>
        <p:nvSpPr>
          <p:cNvPr id="259" name="Shape 259"/>
          <p:cNvSpPr/>
          <p:nvPr/>
        </p:nvSpPr>
        <p:spPr>
          <a:xfrm>
            <a:off x="-10824" y="8947149"/>
            <a:ext cx="13026448" cy="787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457200" indent="-228600" defTabSz="457200">
              <a:spcBef>
                <a:spcPts val="1200"/>
              </a:spcBef>
              <a:tabLst>
                <a:tab pos="139700" algn="l"/>
                <a:tab pos="457200" algn="l"/>
              </a:tabLst>
              <a:defRPr sz="1800"/>
            </a:pPr>
            <a:r>
              <a:rPr sz="2400"/>
              <a:t>	Validation of Background estimates in dedicated samples (VRs)</a:t>
            </a:r>
            <a:endParaRPr sz="1200"/>
          </a:p>
        </p:txBody>
      </p:sp>
      <p:pic>
        <p:nvPicPr>
          <p:cNvPr id="260" name="pasted-image.png"/>
          <p:cNvPicPr/>
          <p:nvPr/>
        </p:nvPicPr>
        <p:blipFill>
          <a:blip r:embed="rId5">
            <a:extLst/>
          </a:blip>
          <a:stretch>
            <a:fillRect/>
          </a:stretch>
        </p:blipFill>
        <p:spPr>
          <a:xfrm>
            <a:off x="8601268" y="2451454"/>
            <a:ext cx="3913886" cy="3643781"/>
          </a:xfrm>
          <a:prstGeom prst="rect">
            <a:avLst/>
          </a:prstGeom>
          <a:ln w="12700">
            <a:miter lim="400000"/>
          </a:ln>
        </p:spPr>
      </p:pic>
      <p:grpSp>
        <p:nvGrpSpPr>
          <p:cNvPr id="266" name="Group 266"/>
          <p:cNvGrpSpPr/>
          <p:nvPr/>
        </p:nvGrpSpPr>
        <p:grpSpPr>
          <a:xfrm>
            <a:off x="8201038" y="6486921"/>
            <a:ext cx="4714345" cy="1250021"/>
            <a:chOff x="0" y="0"/>
            <a:chExt cx="4714344" cy="1250020"/>
          </a:xfrm>
        </p:grpSpPr>
        <p:pic>
          <p:nvPicPr>
            <p:cNvPr id="261" name="pasted-image.png"/>
            <p:cNvPicPr/>
            <p:nvPr/>
          </p:nvPicPr>
          <p:blipFill>
            <a:blip r:embed="rId6">
              <a:extLst/>
            </a:blip>
            <a:stretch>
              <a:fillRect/>
            </a:stretch>
          </p:blipFill>
          <p:spPr>
            <a:xfrm>
              <a:off x="0" y="0"/>
              <a:ext cx="4714345" cy="1192344"/>
            </a:xfrm>
            <a:prstGeom prst="rect">
              <a:avLst/>
            </a:prstGeom>
            <a:ln w="12700" cap="flat">
              <a:noFill/>
              <a:miter lim="400000"/>
            </a:ln>
            <a:effectLst/>
          </p:spPr>
        </p:pic>
        <p:pic>
          <p:nvPicPr>
            <p:cNvPr id="262" name=""/>
            <p:cNvPicPr/>
            <p:nvPr/>
          </p:nvPicPr>
          <p:blipFill>
            <a:blip r:embed="rId7">
              <a:extLst/>
            </a:blip>
            <a:stretch>
              <a:fillRect/>
            </a:stretch>
          </p:blipFill>
          <p:spPr>
            <a:xfrm>
              <a:off x="1422982" y="397772"/>
              <a:ext cx="801147" cy="852249"/>
            </a:xfrm>
            <a:prstGeom prst="rect">
              <a:avLst/>
            </a:prstGeom>
            <a:effectLst/>
          </p:spPr>
        </p:pic>
        <p:pic>
          <p:nvPicPr>
            <p:cNvPr id="264" name=""/>
            <p:cNvPicPr/>
            <p:nvPr/>
          </p:nvPicPr>
          <p:blipFill>
            <a:blip r:embed="rId8">
              <a:extLst/>
            </a:blip>
            <a:stretch>
              <a:fillRect/>
            </a:stretch>
          </p:blipFill>
          <p:spPr>
            <a:xfrm>
              <a:off x="3384458" y="397772"/>
              <a:ext cx="801147" cy="852249"/>
            </a:xfrm>
            <a:prstGeom prst="rect">
              <a:avLst/>
            </a:prstGeom>
            <a:effectLst/>
          </p:spPr>
        </p:pic>
      </p:gr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Shape 268"/>
          <p:cNvSpPr/>
          <p:nvPr>
            <p:ph type="title"/>
          </p:nvPr>
        </p:nvSpPr>
        <p:spPr>
          <a:prstGeom prst="rect">
            <a:avLst/>
          </a:prstGeom>
        </p:spPr>
        <p:txBody>
          <a:bodyPr/>
          <a:lstStyle/>
          <a:p>
            <a:pPr lvl="0">
              <a:defRPr sz="1800">
                <a:solidFill>
                  <a:srgbClr val="000000"/>
                </a:solidFill>
              </a:defRPr>
            </a:pPr>
            <a:r>
              <a:rPr sz="4400">
                <a:solidFill>
                  <a:srgbClr val="FFFFFE"/>
                </a:solidFill>
              </a:rPr>
              <a:t>Search For Gluinos</a:t>
            </a:r>
          </a:p>
        </p:txBody>
      </p:sp>
      <p:sp>
        <p:nvSpPr>
          <p:cNvPr id="269" name="Shape 26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270" name="pasted-image.png"/>
          <p:cNvPicPr/>
          <p:nvPr/>
        </p:nvPicPr>
        <p:blipFill>
          <a:blip r:embed="rId2">
            <a:extLst/>
          </a:blip>
          <a:stretch>
            <a:fillRect/>
          </a:stretch>
        </p:blipFill>
        <p:spPr>
          <a:xfrm>
            <a:off x="2153198" y="1017157"/>
            <a:ext cx="8698404" cy="8736443"/>
          </a:xfrm>
          <a:prstGeom prst="rect">
            <a:avLst/>
          </a:prstGeom>
          <a:ln w="12700">
            <a:miter lim="400000"/>
          </a:ln>
        </p:spPr>
      </p:pic>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74" name="Group 274"/>
          <p:cNvGrpSpPr/>
          <p:nvPr/>
        </p:nvGrpSpPr>
        <p:grpSpPr>
          <a:xfrm>
            <a:off x="4775162" y="5727088"/>
            <a:ext cx="4460970" cy="3344134"/>
            <a:chOff x="-19050" y="-19050"/>
            <a:chExt cx="4460969" cy="3344133"/>
          </a:xfrm>
        </p:grpSpPr>
        <p:pic>
          <p:nvPicPr>
            <p:cNvPr id="273" name="pasted-image.png"/>
            <p:cNvPicPr/>
            <p:nvPr/>
          </p:nvPicPr>
          <p:blipFill>
            <a:blip r:embed="rId3">
              <a:extLst/>
            </a:blip>
            <a:stretch>
              <a:fillRect/>
            </a:stretch>
          </p:blipFill>
          <p:spPr>
            <a:xfrm>
              <a:off x="0" y="0"/>
              <a:ext cx="4422870" cy="3306034"/>
            </a:xfrm>
            <a:prstGeom prst="rect">
              <a:avLst/>
            </a:prstGeom>
            <a:ln>
              <a:noFill/>
            </a:ln>
            <a:effectLst/>
          </p:spPr>
        </p:pic>
        <p:pic>
          <p:nvPicPr>
            <p:cNvPr id="272" name=""/>
            <p:cNvPicPr/>
            <p:nvPr/>
          </p:nvPicPr>
          <p:blipFill>
            <a:blip r:embed="rId4">
              <a:extLst/>
            </a:blip>
            <a:stretch>
              <a:fillRect/>
            </a:stretch>
          </p:blipFill>
          <p:spPr>
            <a:xfrm>
              <a:off x="-19050" y="-19050"/>
              <a:ext cx="4460970" cy="3344134"/>
            </a:xfrm>
            <a:prstGeom prst="rect">
              <a:avLst/>
            </a:prstGeom>
            <a:effectLst/>
          </p:spPr>
        </p:pic>
      </p:grpSp>
      <p:sp>
        <p:nvSpPr>
          <p:cNvPr id="275" name="Shape 275"/>
          <p:cNvSpPr/>
          <p:nvPr>
            <p:ph type="body" idx="1"/>
          </p:nvPr>
        </p:nvSpPr>
        <p:spPr>
          <a:xfrm>
            <a:off x="98634" y="1119166"/>
            <a:ext cx="12807532" cy="1016001"/>
          </a:xfrm>
          <a:prstGeom prst="rect">
            <a:avLst/>
          </a:prstGeom>
        </p:spPr>
        <p:txBody>
          <a:bodyPr/>
          <a:lstStyle/>
          <a:p>
            <a:pPr lvl="0">
              <a:spcBef>
                <a:spcPts val="1000"/>
              </a:spcBef>
              <a:buBlip>
                <a:blip r:embed="rId5"/>
              </a:buBlip>
              <a:defRPr sz="1800"/>
            </a:pPr>
            <a:r>
              <a:rPr sz="2400">
                <a:latin typeface="Gill Sans SemiBold"/>
                <a:ea typeface="Gill Sans SemiBold"/>
                <a:cs typeface="Gill Sans SemiBold"/>
                <a:sym typeface="Gill Sans SemiBold"/>
              </a:rPr>
              <a:t>Cross sections of ~1fb for 1 TeV gluinos</a:t>
            </a:r>
            <a:endParaRPr sz="2400">
              <a:latin typeface="Gill Sans SemiBold"/>
              <a:ea typeface="Gill Sans SemiBold"/>
              <a:cs typeface="Gill Sans SemiBold"/>
              <a:sym typeface="Gill Sans SemiBold"/>
            </a:endParaRPr>
          </a:p>
          <a:p>
            <a:pPr lvl="0">
              <a:spcBef>
                <a:spcPts val="1000"/>
              </a:spcBef>
              <a:buBlip>
                <a:blip r:embed="rId5"/>
              </a:buBlip>
              <a:defRPr sz="1800"/>
            </a:pPr>
            <a:r>
              <a:rPr sz="2400"/>
              <a:t>The search strategy is tailored to the various possible decay modes </a:t>
            </a:r>
          </a:p>
        </p:txBody>
      </p:sp>
      <p:sp>
        <p:nvSpPr>
          <p:cNvPr id="276" name="Shape 276"/>
          <p:cNvSpPr/>
          <p:nvPr>
            <p:ph type="title"/>
          </p:nvPr>
        </p:nvSpPr>
        <p:spPr>
          <a:prstGeom prst="rect">
            <a:avLst/>
          </a:prstGeom>
        </p:spPr>
        <p:txBody>
          <a:bodyPr/>
          <a:lstStyle/>
          <a:p>
            <a:pPr lvl="0">
              <a:defRPr sz="1800">
                <a:solidFill>
                  <a:srgbClr val="000000"/>
                </a:solidFill>
              </a:defRPr>
            </a:pPr>
            <a:r>
              <a:rPr sz="4400">
                <a:solidFill>
                  <a:srgbClr val="FFFFFE"/>
                </a:solidFill>
              </a:rPr>
              <a:t>Search For Gluinos (I)</a:t>
            </a:r>
          </a:p>
        </p:txBody>
      </p:sp>
      <p:sp>
        <p:nvSpPr>
          <p:cNvPr id="277" name="Shape 2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278" name="pasted-image.png"/>
          <p:cNvPicPr/>
          <p:nvPr/>
        </p:nvPicPr>
        <p:blipFill>
          <a:blip r:embed="rId6">
            <a:extLst/>
          </a:blip>
          <a:stretch>
            <a:fillRect/>
          </a:stretch>
        </p:blipFill>
        <p:spPr>
          <a:xfrm>
            <a:off x="2666675" y="2218164"/>
            <a:ext cx="2487740" cy="1941650"/>
          </a:xfrm>
          <a:prstGeom prst="rect">
            <a:avLst/>
          </a:prstGeom>
          <a:ln w="12700">
            <a:miter lim="400000"/>
          </a:ln>
        </p:spPr>
      </p:pic>
      <p:grpSp>
        <p:nvGrpSpPr>
          <p:cNvPr id="281" name="Group 281"/>
          <p:cNvGrpSpPr/>
          <p:nvPr/>
        </p:nvGrpSpPr>
        <p:grpSpPr>
          <a:xfrm>
            <a:off x="9384094" y="5758161"/>
            <a:ext cx="3494701" cy="3281988"/>
            <a:chOff x="-19050" y="-19050"/>
            <a:chExt cx="3494700" cy="3281987"/>
          </a:xfrm>
        </p:grpSpPr>
        <p:pic>
          <p:nvPicPr>
            <p:cNvPr id="280" name="pasted-image.png"/>
            <p:cNvPicPr/>
            <p:nvPr/>
          </p:nvPicPr>
          <p:blipFill>
            <a:blip r:embed="rId7">
              <a:extLst/>
            </a:blip>
            <a:stretch>
              <a:fillRect/>
            </a:stretch>
          </p:blipFill>
          <p:spPr>
            <a:xfrm>
              <a:off x="0" y="0"/>
              <a:ext cx="3456601" cy="3243888"/>
            </a:xfrm>
            <a:prstGeom prst="rect">
              <a:avLst/>
            </a:prstGeom>
            <a:ln>
              <a:noFill/>
            </a:ln>
            <a:effectLst/>
          </p:spPr>
        </p:pic>
        <p:pic>
          <p:nvPicPr>
            <p:cNvPr id="279" name=""/>
            <p:cNvPicPr/>
            <p:nvPr/>
          </p:nvPicPr>
          <p:blipFill>
            <a:blip r:embed="rId8">
              <a:extLst/>
            </a:blip>
            <a:stretch>
              <a:fillRect/>
            </a:stretch>
          </p:blipFill>
          <p:spPr>
            <a:xfrm>
              <a:off x="-19050" y="-19050"/>
              <a:ext cx="3494701" cy="3281988"/>
            </a:xfrm>
            <a:prstGeom prst="rect">
              <a:avLst/>
            </a:prstGeom>
            <a:effectLst/>
          </p:spPr>
        </p:pic>
      </p:grpSp>
      <p:grpSp>
        <p:nvGrpSpPr>
          <p:cNvPr id="284" name="Group 284"/>
          <p:cNvGrpSpPr/>
          <p:nvPr/>
        </p:nvGrpSpPr>
        <p:grpSpPr>
          <a:xfrm>
            <a:off x="81342" y="5727088"/>
            <a:ext cx="4695253" cy="3344134"/>
            <a:chOff x="-19050" y="-19050"/>
            <a:chExt cx="4695252" cy="3344133"/>
          </a:xfrm>
        </p:grpSpPr>
        <p:pic>
          <p:nvPicPr>
            <p:cNvPr id="283" name="pasted-image.png"/>
            <p:cNvPicPr/>
            <p:nvPr/>
          </p:nvPicPr>
          <p:blipFill>
            <a:blip r:embed="rId9">
              <a:extLst/>
            </a:blip>
            <a:stretch>
              <a:fillRect/>
            </a:stretch>
          </p:blipFill>
          <p:spPr>
            <a:xfrm>
              <a:off x="0" y="0"/>
              <a:ext cx="4657153" cy="3306034"/>
            </a:xfrm>
            <a:prstGeom prst="rect">
              <a:avLst/>
            </a:prstGeom>
            <a:ln>
              <a:noFill/>
            </a:ln>
            <a:effectLst/>
          </p:spPr>
        </p:pic>
        <p:pic>
          <p:nvPicPr>
            <p:cNvPr id="282" name=""/>
            <p:cNvPicPr/>
            <p:nvPr/>
          </p:nvPicPr>
          <p:blipFill>
            <a:blip r:embed="rId10">
              <a:extLst/>
            </a:blip>
            <a:stretch>
              <a:fillRect/>
            </a:stretch>
          </p:blipFill>
          <p:spPr>
            <a:xfrm>
              <a:off x="-19050" y="-19050"/>
              <a:ext cx="4695253" cy="3344134"/>
            </a:xfrm>
            <a:prstGeom prst="rect">
              <a:avLst/>
            </a:prstGeom>
            <a:effectLst/>
          </p:spPr>
        </p:pic>
      </p:grpSp>
      <p:sp>
        <p:nvSpPr>
          <p:cNvPr id="285" name="Shape 285"/>
          <p:cNvSpPr/>
          <p:nvPr/>
        </p:nvSpPr>
        <p:spPr>
          <a:xfrm>
            <a:off x="1689267" y="9180228"/>
            <a:ext cx="1479403" cy="321244"/>
          </a:xfrm>
          <a:prstGeom prst="rect">
            <a:avLst/>
          </a:prstGeom>
          <a:blipFill>
            <a:blip r:embed="rId11"/>
          </a:blipFill>
          <a:ln w="12700">
            <a:miter lim="400000"/>
          </a:ln>
          <a:extLst>
            <a:ext uri="{C572A759-6A51-4108-AA02-DFA0A04FC94B}">
              <ma14:wrappingTextBoxFlag xmlns:ma14="http://schemas.microsoft.com/office/mac/drawingml/2011/main" val="1"/>
            </a:ext>
          </a:extLst>
        </p:spPr>
        <p:txBody>
          <a:bodyPr lIns="0" tIns="0" rIns="0" bIns="0" anchor="ct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1405.7875</a:t>
            </a:r>
          </a:p>
        </p:txBody>
      </p:sp>
      <p:pic>
        <p:nvPicPr>
          <p:cNvPr id="286" name="pasted-image.png"/>
          <p:cNvPicPr/>
          <p:nvPr/>
        </p:nvPicPr>
        <p:blipFill>
          <a:blip r:embed="rId12">
            <a:extLst/>
          </a:blip>
          <a:stretch>
            <a:fillRect/>
          </a:stretch>
        </p:blipFill>
        <p:spPr>
          <a:xfrm>
            <a:off x="9250205" y="2099671"/>
            <a:ext cx="2769389" cy="2178637"/>
          </a:xfrm>
          <a:prstGeom prst="rect">
            <a:avLst/>
          </a:prstGeom>
          <a:ln w="12700">
            <a:miter lim="400000"/>
          </a:ln>
        </p:spPr>
      </p:pic>
      <p:sp>
        <p:nvSpPr>
          <p:cNvPr id="287" name="Shape 287"/>
          <p:cNvSpPr/>
          <p:nvPr/>
        </p:nvSpPr>
        <p:spPr>
          <a:xfrm>
            <a:off x="5312736" y="4274187"/>
            <a:ext cx="7229721" cy="123663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254000" indent="-254000" algn="l">
              <a:spcBef>
                <a:spcPts val="1000"/>
              </a:spcBef>
              <a:buSzPct val="50000"/>
              <a:buBlip>
                <a:blip r:embed="rId5"/>
              </a:buBlip>
              <a:defRPr sz="2200">
                <a:solidFill>
                  <a:srgbClr val="011993"/>
                </a:solidFill>
              </a:defRPr>
            </a:lvl1pPr>
            <a:lvl2pPr marL="482600" indent="-254000" algn="l">
              <a:spcBef>
                <a:spcPts val="1000"/>
              </a:spcBef>
              <a:buSzPct val="50000"/>
              <a:buBlip>
                <a:blip r:embed="rId5"/>
              </a:buBlip>
              <a:defRPr sz="2200">
                <a:solidFill>
                  <a:srgbClr val="011993"/>
                </a:solidFill>
              </a:defRPr>
            </a:lvl2pPr>
          </a:lstStyle>
          <a:p>
            <a:pPr lvl="0">
              <a:defRPr sz="1800">
                <a:solidFill>
                  <a:srgbClr val="000000"/>
                </a:solidFill>
              </a:defRPr>
            </a:pPr>
            <a:r>
              <a:rPr sz="2200">
                <a:solidFill>
                  <a:srgbClr val="011993"/>
                </a:solidFill>
              </a:rPr>
              <a:t>If decay via (virtual) stop, spectacular events with 4 top Ws, 4 bs (0-1L + 3b-jets / 0L / SS leptons + jets + MET)</a:t>
            </a:r>
            <a:endParaRPr sz="2200">
              <a:solidFill>
                <a:srgbClr val="011993"/>
              </a:solidFill>
            </a:endParaRPr>
          </a:p>
          <a:p>
            <a:pPr lvl="1">
              <a:defRPr sz="1800">
                <a:solidFill>
                  <a:srgbClr val="000000"/>
                </a:solidFill>
              </a:defRPr>
            </a:pPr>
            <a:r>
              <a:rPr sz="2200">
                <a:solidFill>
                  <a:srgbClr val="011993"/>
                </a:solidFill>
              </a:rPr>
              <a:t>SR @ high mass:  meff &gt; 0.9 TeV</a:t>
            </a:r>
          </a:p>
        </p:txBody>
      </p:sp>
      <p:grpSp>
        <p:nvGrpSpPr>
          <p:cNvPr id="301" name="Group 301"/>
          <p:cNvGrpSpPr/>
          <p:nvPr/>
        </p:nvGrpSpPr>
        <p:grpSpPr>
          <a:xfrm>
            <a:off x="654747" y="2199114"/>
            <a:ext cx="1924758" cy="1836861"/>
            <a:chOff x="-19049" y="-19049"/>
            <a:chExt cx="1924756" cy="1836860"/>
          </a:xfrm>
        </p:grpSpPr>
        <p:grpSp>
          <p:nvGrpSpPr>
            <p:cNvPr id="299" name="Group 299"/>
            <p:cNvGrpSpPr/>
            <p:nvPr/>
          </p:nvGrpSpPr>
          <p:grpSpPr>
            <a:xfrm>
              <a:off x="-19051" y="-19050"/>
              <a:ext cx="1924758" cy="1836861"/>
              <a:chOff x="-19050" y="169833"/>
              <a:chExt cx="1924756" cy="1836860"/>
            </a:xfrm>
          </p:grpSpPr>
          <p:grpSp>
            <p:nvGrpSpPr>
              <p:cNvPr id="296" name="Group 296"/>
              <p:cNvGrpSpPr/>
              <p:nvPr/>
            </p:nvGrpSpPr>
            <p:grpSpPr>
              <a:xfrm>
                <a:off x="151020" y="195794"/>
                <a:ext cx="1754687" cy="1638338"/>
                <a:chOff x="0" y="0"/>
                <a:chExt cx="1754685" cy="1638336"/>
              </a:xfrm>
            </p:grpSpPr>
            <p:sp>
              <p:nvSpPr>
                <p:cNvPr id="288" name="Shape 288"/>
                <p:cNvSpPr/>
                <p:nvPr/>
              </p:nvSpPr>
              <p:spPr>
                <a:xfrm>
                  <a:off x="9346" y="478477"/>
                  <a:ext cx="1267291" cy="355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289" name="Shape 289"/>
                <p:cNvSpPr/>
                <p:nvPr/>
              </p:nvSpPr>
              <p:spPr>
                <a:xfrm>
                  <a:off x="0" y="1448067"/>
                  <a:ext cx="1267291" cy="354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290" name="pasted-image.png"/>
                <p:cNvPicPr/>
                <p:nvPr/>
              </p:nvPicPr>
              <p:blipFill>
                <a:blip r:embed="rId13">
                  <a:extLst/>
                </a:blip>
                <a:stretch>
                  <a:fillRect/>
                </a:stretch>
              </p:blipFill>
              <p:spPr>
                <a:xfrm>
                  <a:off x="1218721" y="393157"/>
                  <a:ext cx="355686" cy="434728"/>
                </a:xfrm>
                <a:prstGeom prst="rect">
                  <a:avLst/>
                </a:prstGeom>
                <a:ln w="12700" cap="flat">
                  <a:noFill/>
                  <a:miter lim="400000"/>
                </a:ln>
                <a:effectLst/>
              </p:spPr>
            </p:pic>
            <p:pic>
              <p:nvPicPr>
                <p:cNvPr id="291" name="pasted-image.png"/>
                <p:cNvPicPr/>
                <p:nvPr/>
              </p:nvPicPr>
              <p:blipFill>
                <a:blip r:embed="rId14">
                  <a:extLst/>
                </a:blip>
                <a:stretch>
                  <a:fillRect/>
                </a:stretch>
              </p:blipFill>
              <p:spPr>
                <a:xfrm>
                  <a:off x="1285195" y="1261346"/>
                  <a:ext cx="353429" cy="376991"/>
                </a:xfrm>
                <a:prstGeom prst="rect">
                  <a:avLst/>
                </a:prstGeom>
                <a:ln w="12700" cap="flat">
                  <a:noFill/>
                  <a:miter lim="400000"/>
                </a:ln>
                <a:effectLst/>
              </p:spPr>
            </p:pic>
            <p:grpSp>
              <p:nvGrpSpPr>
                <p:cNvPr id="294" name="Group 294"/>
                <p:cNvGrpSpPr/>
                <p:nvPr/>
              </p:nvGrpSpPr>
              <p:grpSpPr>
                <a:xfrm>
                  <a:off x="1057063" y="0"/>
                  <a:ext cx="697623" cy="434870"/>
                  <a:chOff x="0" y="0"/>
                  <a:chExt cx="697621" cy="434869"/>
                </a:xfrm>
              </p:grpSpPr>
              <p:sp>
                <p:nvSpPr>
                  <p:cNvPr id="292" name="Shape 292"/>
                  <p:cNvSpPr/>
                  <p:nvPr/>
                </p:nvSpPr>
                <p:spPr>
                  <a:xfrm>
                    <a:off x="0" y="142"/>
                    <a:ext cx="697622" cy="434728"/>
                  </a:xfrm>
                  <a:prstGeom prst="rect">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i="1" sz="2400">
                        <a:latin typeface="Calibri"/>
                        <a:ea typeface="Calibri"/>
                        <a:cs typeface="Calibri"/>
                        <a:sym typeface="Calibri"/>
                      </a:defRPr>
                    </a:lvl1pPr>
                  </a:lstStyle>
                  <a:p>
                    <a:pPr lvl="0">
                      <a:defRPr i="0" sz="1800"/>
                    </a:pPr>
                    <a:r>
                      <a:rPr i="1" sz="2400"/>
                      <a:t>q</a:t>
                    </a:r>
                  </a:p>
                </p:txBody>
              </p:sp>
              <p:pic>
                <p:nvPicPr>
                  <p:cNvPr id="293" name="pasted-image.png"/>
                  <p:cNvPicPr/>
                  <p:nvPr/>
                </p:nvPicPr>
                <p:blipFill>
                  <a:blip r:embed="rId15">
                    <a:extLst/>
                  </a:blip>
                  <a:srcRect l="0" t="0" r="0" b="0"/>
                  <a:stretch>
                    <a:fillRect/>
                  </a:stretch>
                </p:blipFill>
                <p:spPr>
                  <a:xfrm>
                    <a:off x="166459" y="0"/>
                    <a:ext cx="434223" cy="205685"/>
                  </a:xfrm>
                  <a:prstGeom prst="rect">
                    <a:avLst/>
                  </a:prstGeom>
                  <a:ln w="12700" cap="flat">
                    <a:noFill/>
                    <a:miter lim="400000"/>
                  </a:ln>
                  <a:effectLst/>
                </p:spPr>
              </p:pic>
            </p:grpSp>
            <p:sp>
              <p:nvSpPr>
                <p:cNvPr id="295" name="Shape 295"/>
                <p:cNvSpPr/>
                <p:nvPr/>
              </p:nvSpPr>
              <p:spPr>
                <a:xfrm>
                  <a:off x="9346" y="215660"/>
                  <a:ext cx="1267291" cy="354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pic>
            <p:nvPicPr>
              <p:cNvPr id="297" name=""/>
              <p:cNvPicPr/>
              <p:nvPr/>
            </p:nvPicPr>
            <p:blipFill>
              <a:blip r:embed="rId16">
                <a:extLst/>
              </a:blip>
              <a:stretch>
                <a:fillRect/>
              </a:stretch>
            </p:blipFill>
            <p:spPr>
              <a:xfrm>
                <a:off x="-19050" y="169833"/>
                <a:ext cx="1871516" cy="1836861"/>
              </a:xfrm>
              <a:prstGeom prst="rect">
                <a:avLst/>
              </a:prstGeom>
              <a:effectLst/>
            </p:spPr>
          </p:pic>
        </p:grpSp>
        <p:sp>
          <p:nvSpPr>
            <p:cNvPr id="300" name="Shape 300"/>
            <p:cNvSpPr/>
            <p:nvPr/>
          </p:nvSpPr>
          <p:spPr>
            <a:xfrm>
              <a:off x="1593757" y="651794"/>
              <a:ext cx="164486" cy="419101"/>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grpSp>
        <p:nvGrpSpPr>
          <p:cNvPr id="315" name="Group 315"/>
          <p:cNvGrpSpPr/>
          <p:nvPr/>
        </p:nvGrpSpPr>
        <p:grpSpPr>
          <a:xfrm>
            <a:off x="6783279" y="2177169"/>
            <a:ext cx="1924757" cy="1899800"/>
            <a:chOff x="-19049" y="-81988"/>
            <a:chExt cx="1924756" cy="1899798"/>
          </a:xfrm>
        </p:grpSpPr>
        <p:grpSp>
          <p:nvGrpSpPr>
            <p:cNvPr id="313" name="Group 313"/>
            <p:cNvGrpSpPr/>
            <p:nvPr/>
          </p:nvGrpSpPr>
          <p:grpSpPr>
            <a:xfrm>
              <a:off x="-19051" y="-81989"/>
              <a:ext cx="1924758" cy="1899800"/>
              <a:chOff x="-19050" y="106894"/>
              <a:chExt cx="1924756" cy="1899798"/>
            </a:xfrm>
          </p:grpSpPr>
          <p:grpSp>
            <p:nvGrpSpPr>
              <p:cNvPr id="310" name="Group 310"/>
              <p:cNvGrpSpPr/>
              <p:nvPr/>
            </p:nvGrpSpPr>
            <p:grpSpPr>
              <a:xfrm>
                <a:off x="151020" y="106894"/>
                <a:ext cx="1754687" cy="1727238"/>
                <a:chOff x="0" y="-88900"/>
                <a:chExt cx="1754685" cy="1727236"/>
              </a:xfrm>
            </p:grpSpPr>
            <p:sp>
              <p:nvSpPr>
                <p:cNvPr id="302" name="Shape 302"/>
                <p:cNvSpPr/>
                <p:nvPr/>
              </p:nvSpPr>
              <p:spPr>
                <a:xfrm>
                  <a:off x="9346" y="478477"/>
                  <a:ext cx="1267291" cy="355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303" name="Shape 303"/>
                <p:cNvSpPr/>
                <p:nvPr/>
              </p:nvSpPr>
              <p:spPr>
                <a:xfrm>
                  <a:off x="0" y="1448067"/>
                  <a:ext cx="1267291" cy="354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304" name="pasted-image.png"/>
                <p:cNvPicPr/>
                <p:nvPr/>
              </p:nvPicPr>
              <p:blipFill>
                <a:blip r:embed="rId13">
                  <a:extLst/>
                </a:blip>
                <a:stretch>
                  <a:fillRect/>
                </a:stretch>
              </p:blipFill>
              <p:spPr>
                <a:xfrm>
                  <a:off x="1218721" y="393157"/>
                  <a:ext cx="355686" cy="434728"/>
                </a:xfrm>
                <a:prstGeom prst="rect">
                  <a:avLst/>
                </a:prstGeom>
                <a:ln w="12700" cap="flat">
                  <a:noFill/>
                  <a:miter lim="400000"/>
                </a:ln>
                <a:effectLst/>
              </p:spPr>
            </p:pic>
            <p:pic>
              <p:nvPicPr>
                <p:cNvPr id="305" name="pasted-image.png"/>
                <p:cNvPicPr/>
                <p:nvPr/>
              </p:nvPicPr>
              <p:blipFill>
                <a:blip r:embed="rId14">
                  <a:extLst/>
                </a:blip>
                <a:stretch>
                  <a:fillRect/>
                </a:stretch>
              </p:blipFill>
              <p:spPr>
                <a:xfrm>
                  <a:off x="1285195" y="1261346"/>
                  <a:ext cx="353429" cy="376991"/>
                </a:xfrm>
                <a:prstGeom prst="rect">
                  <a:avLst/>
                </a:prstGeom>
                <a:ln w="12700" cap="flat">
                  <a:noFill/>
                  <a:miter lim="400000"/>
                </a:ln>
                <a:effectLst/>
              </p:spPr>
            </p:pic>
            <p:grpSp>
              <p:nvGrpSpPr>
                <p:cNvPr id="308" name="Group 308"/>
                <p:cNvGrpSpPr/>
                <p:nvPr/>
              </p:nvGrpSpPr>
              <p:grpSpPr>
                <a:xfrm>
                  <a:off x="1057063" y="-88900"/>
                  <a:ext cx="697623" cy="523770"/>
                  <a:chOff x="0" y="-88900"/>
                  <a:chExt cx="697621" cy="523769"/>
                </a:xfrm>
              </p:grpSpPr>
              <p:sp>
                <p:nvSpPr>
                  <p:cNvPr id="306" name="Shape 306"/>
                  <p:cNvSpPr/>
                  <p:nvPr/>
                </p:nvSpPr>
                <p:spPr>
                  <a:xfrm>
                    <a:off x="0" y="142"/>
                    <a:ext cx="697622" cy="434728"/>
                  </a:xfrm>
                  <a:prstGeom prst="rect">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i="1" sz="2400">
                        <a:latin typeface="Calibri"/>
                        <a:ea typeface="Calibri"/>
                        <a:cs typeface="Calibri"/>
                        <a:sym typeface="Calibri"/>
                      </a:defRPr>
                    </a:lvl1pPr>
                  </a:lstStyle>
                  <a:p>
                    <a:pPr lvl="0">
                      <a:defRPr i="0" sz="1800"/>
                    </a:pPr>
                    <a:r>
                      <a:rPr i="1" sz="2400"/>
                      <a:t>t</a:t>
                    </a:r>
                  </a:p>
                </p:txBody>
              </p:sp>
              <p:pic>
                <p:nvPicPr>
                  <p:cNvPr id="307" name="pasted-image.png"/>
                  <p:cNvPicPr/>
                  <p:nvPr/>
                </p:nvPicPr>
                <p:blipFill>
                  <a:blip r:embed="rId15">
                    <a:extLst/>
                  </a:blip>
                  <a:srcRect l="0" t="0" r="0" b="0"/>
                  <a:stretch>
                    <a:fillRect/>
                  </a:stretch>
                </p:blipFill>
                <p:spPr>
                  <a:xfrm>
                    <a:off x="166459" y="-88900"/>
                    <a:ext cx="434223" cy="205685"/>
                  </a:xfrm>
                  <a:prstGeom prst="rect">
                    <a:avLst/>
                  </a:prstGeom>
                  <a:ln w="12700" cap="flat">
                    <a:noFill/>
                    <a:miter lim="400000"/>
                  </a:ln>
                  <a:effectLst/>
                </p:spPr>
              </p:pic>
            </p:grpSp>
            <p:sp>
              <p:nvSpPr>
                <p:cNvPr id="309" name="Shape 309"/>
                <p:cNvSpPr/>
                <p:nvPr/>
              </p:nvSpPr>
              <p:spPr>
                <a:xfrm>
                  <a:off x="9346" y="215660"/>
                  <a:ext cx="1267291" cy="354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pic>
            <p:nvPicPr>
              <p:cNvPr id="311" name=""/>
              <p:cNvPicPr/>
              <p:nvPr/>
            </p:nvPicPr>
            <p:blipFill>
              <a:blip r:embed="rId17">
                <a:extLst/>
              </a:blip>
              <a:stretch>
                <a:fillRect/>
              </a:stretch>
            </p:blipFill>
            <p:spPr>
              <a:xfrm>
                <a:off x="-19050" y="169833"/>
                <a:ext cx="1871516" cy="1836861"/>
              </a:xfrm>
              <a:prstGeom prst="rect">
                <a:avLst/>
              </a:prstGeom>
              <a:effectLst/>
            </p:spPr>
          </p:pic>
        </p:grpSp>
        <p:sp>
          <p:nvSpPr>
            <p:cNvPr id="314" name="Shape 314"/>
            <p:cNvSpPr/>
            <p:nvPr/>
          </p:nvSpPr>
          <p:spPr>
            <a:xfrm>
              <a:off x="1593757" y="651794"/>
              <a:ext cx="164486" cy="419101"/>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sp>
        <p:nvSpPr>
          <p:cNvPr id="316" name="Shape 316"/>
          <p:cNvSpPr/>
          <p:nvPr/>
        </p:nvSpPr>
        <p:spPr>
          <a:xfrm>
            <a:off x="29171" y="4250964"/>
            <a:ext cx="5184651" cy="118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254000" indent="-254000" algn="l">
              <a:spcBef>
                <a:spcPts val="1000"/>
              </a:spcBef>
              <a:buSzPct val="50000"/>
              <a:buBlip>
                <a:blip r:embed="rId5"/>
              </a:buBlip>
              <a:defRPr sz="1800"/>
            </a:pPr>
            <a:r>
              <a:rPr sz="2200">
                <a:solidFill>
                  <a:srgbClr val="941100"/>
                </a:solidFill>
              </a:rPr>
              <a:t>Final states with jets (2 to &gt;=6), ETmiss</a:t>
            </a:r>
            <a:r>
              <a:rPr baseline="-5999" sz="2200">
                <a:solidFill>
                  <a:srgbClr val="941100"/>
                </a:solidFill>
              </a:rPr>
              <a:t>,</a:t>
            </a:r>
            <a:r>
              <a:rPr sz="2200">
                <a:solidFill>
                  <a:srgbClr val="941100"/>
                </a:solidFill>
              </a:rPr>
              <a:t> and MEff  </a:t>
            </a:r>
            <a:endParaRPr sz="2200">
              <a:solidFill>
                <a:srgbClr val="941100"/>
              </a:solidFill>
            </a:endParaRPr>
          </a:p>
          <a:p>
            <a:pPr lvl="1" marL="482600" indent="-254000" algn="l">
              <a:spcBef>
                <a:spcPts val="1000"/>
              </a:spcBef>
              <a:buSzPct val="50000"/>
              <a:buBlip>
                <a:blip r:embed="rId5"/>
              </a:buBlip>
              <a:defRPr sz="1800"/>
            </a:pPr>
            <a:r>
              <a:rPr sz="2200">
                <a:solidFill>
                  <a:srgbClr val="941100"/>
                </a:solidFill>
              </a:rPr>
              <a:t>SR @ high mass: men &gt; 2.2 TeV</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p>
            <a:pPr lvl="0">
              <a:defRPr sz="1800">
                <a:solidFill>
                  <a:srgbClr val="000000"/>
                </a:solidFill>
              </a:defRPr>
            </a:pPr>
            <a:r>
              <a:rPr sz="4400">
                <a:solidFill>
                  <a:srgbClr val="FFFFFE"/>
                </a:solidFill>
              </a:rPr>
              <a:t>Search For Gluinos (II)</a:t>
            </a:r>
          </a:p>
        </p:txBody>
      </p:sp>
      <p:sp>
        <p:nvSpPr>
          <p:cNvPr id="321" name="Shape 321"/>
          <p:cNvSpPr/>
          <p:nvPr>
            <p:ph type="body" idx="1"/>
          </p:nvPr>
        </p:nvSpPr>
        <p:spPr>
          <a:xfrm>
            <a:off x="72706" y="4283227"/>
            <a:ext cx="6661733" cy="4851479"/>
          </a:xfrm>
          <a:prstGeom prst="rect">
            <a:avLst/>
          </a:prstGeom>
        </p:spPr>
        <p:txBody>
          <a:bodyPr/>
          <a:lstStyle/>
          <a:p>
            <a:pPr lvl="0">
              <a:spcBef>
                <a:spcPts val="2000"/>
              </a:spcBef>
              <a:buBlip>
                <a:blip r:embed="rId3"/>
              </a:buBlip>
              <a:defRPr sz="1800"/>
            </a:pPr>
            <a:r>
              <a:rPr sz="2400"/>
              <a:t>Optimal sensitivity achieved by search using 1 lepton, jets, and Etmiss signature</a:t>
            </a:r>
            <a:endParaRPr sz="2400"/>
          </a:p>
          <a:p>
            <a:pPr lvl="1">
              <a:spcBef>
                <a:spcPts val="2000"/>
              </a:spcBef>
              <a:buBlip>
                <a:blip r:embed="rId3"/>
              </a:buBlip>
              <a:defRPr sz="1800"/>
            </a:pPr>
            <a:r>
              <a:rPr sz="2200"/>
              <a:t>3 classes of signal regions based on lepton pT:</a:t>
            </a:r>
            <a:endParaRPr sz="2200"/>
          </a:p>
          <a:p>
            <a:pPr lvl="1">
              <a:spcBef>
                <a:spcPts val="2000"/>
              </a:spcBef>
              <a:buBlip>
                <a:blip r:embed="rId3"/>
              </a:buBlip>
              <a:defRPr sz="1800"/>
            </a:pPr>
            <a:r>
              <a:rPr sz="2200"/>
              <a:t>Single Hard Lepton: pT&gt;25 GeV, MEff or ETmiss</a:t>
            </a:r>
            <a:endParaRPr sz="2200"/>
          </a:p>
          <a:p>
            <a:pPr lvl="1">
              <a:spcBef>
                <a:spcPts val="2000"/>
              </a:spcBef>
              <a:buBlip>
                <a:blip r:embed="rId3"/>
              </a:buBlip>
              <a:defRPr sz="1800"/>
            </a:pPr>
            <a:r>
              <a:rPr sz="2200"/>
              <a:t>Soft Lepton: pT in [6:25] GeV; MEff/ETmiss</a:t>
            </a:r>
            <a:endParaRPr baseline="-25000" sz="2200"/>
          </a:p>
          <a:p>
            <a:pPr lvl="1">
              <a:spcBef>
                <a:spcPts val="2000"/>
              </a:spcBef>
              <a:buBlip>
                <a:blip r:embed="rId3"/>
              </a:buBlip>
              <a:defRPr sz="1800"/>
            </a:pPr>
            <a:r>
              <a:rPr sz="2200"/>
              <a:t>Dilepton:  pT &gt;14/10 GeV, Razor Variable M’</a:t>
            </a:r>
            <a:r>
              <a:rPr baseline="-25000" sz="2200"/>
              <a:t>R </a:t>
            </a:r>
            <a:endParaRPr baseline="-25000" sz="2200"/>
          </a:p>
          <a:p>
            <a:pPr lvl="0">
              <a:spcBef>
                <a:spcPts val="2000"/>
              </a:spcBef>
              <a:buBlip>
                <a:blip r:embed="rId3"/>
              </a:buBlip>
              <a:defRPr sz="1800"/>
            </a:pPr>
            <a:r>
              <a:rPr baseline="-22916" sz="2400"/>
              <a:t>Background modeling based on Control Regions </a:t>
            </a:r>
            <a:endParaRPr baseline="-22916" sz="2400"/>
          </a:p>
          <a:p>
            <a:pPr lvl="1" marL="505690" indent="-277090">
              <a:spcBef>
                <a:spcPts val="2000"/>
              </a:spcBef>
              <a:buBlip>
                <a:blip r:embed="rId3"/>
              </a:buBlip>
              <a:defRPr sz="1800"/>
            </a:pPr>
            <a:r>
              <a:rPr baseline="-25000" sz="2200"/>
              <a:t>fit to data in bins of Etmiss/meff</a:t>
            </a:r>
          </a:p>
        </p:txBody>
      </p:sp>
      <p:sp>
        <p:nvSpPr>
          <p:cNvPr id="322" name="Shape 32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323" name="pasted-image.png"/>
          <p:cNvPicPr/>
          <p:nvPr/>
        </p:nvPicPr>
        <p:blipFill>
          <a:blip r:embed="rId4">
            <a:extLst/>
          </a:blip>
          <a:stretch>
            <a:fillRect/>
          </a:stretch>
        </p:blipFill>
        <p:spPr>
          <a:xfrm>
            <a:off x="3113898" y="1398227"/>
            <a:ext cx="3167845" cy="2502773"/>
          </a:xfrm>
          <a:prstGeom prst="rect">
            <a:avLst/>
          </a:prstGeom>
          <a:ln w="12700">
            <a:miter lim="400000"/>
          </a:ln>
        </p:spPr>
      </p:pic>
      <p:grpSp>
        <p:nvGrpSpPr>
          <p:cNvPr id="326" name="Group 326"/>
          <p:cNvGrpSpPr/>
          <p:nvPr/>
        </p:nvGrpSpPr>
        <p:grpSpPr>
          <a:xfrm>
            <a:off x="7035352" y="5018115"/>
            <a:ext cx="5638113" cy="3970259"/>
            <a:chOff x="-19050" y="-19050"/>
            <a:chExt cx="5638111" cy="3970258"/>
          </a:xfrm>
        </p:grpSpPr>
        <p:pic>
          <p:nvPicPr>
            <p:cNvPr id="325" name="pasted-image.png"/>
            <p:cNvPicPr/>
            <p:nvPr/>
          </p:nvPicPr>
          <p:blipFill>
            <a:blip r:embed="rId5">
              <a:extLst/>
            </a:blip>
            <a:stretch>
              <a:fillRect/>
            </a:stretch>
          </p:blipFill>
          <p:spPr>
            <a:xfrm>
              <a:off x="0" y="0"/>
              <a:ext cx="5600012" cy="3932159"/>
            </a:xfrm>
            <a:prstGeom prst="rect">
              <a:avLst/>
            </a:prstGeom>
            <a:ln>
              <a:noFill/>
            </a:ln>
            <a:effectLst/>
          </p:spPr>
        </p:pic>
        <p:pic>
          <p:nvPicPr>
            <p:cNvPr id="324" name=""/>
            <p:cNvPicPr/>
            <p:nvPr/>
          </p:nvPicPr>
          <p:blipFill>
            <a:blip r:embed="rId6">
              <a:extLst/>
            </a:blip>
            <a:stretch>
              <a:fillRect/>
            </a:stretch>
          </p:blipFill>
          <p:spPr>
            <a:xfrm>
              <a:off x="-19050" y="-19050"/>
              <a:ext cx="5638112" cy="3970259"/>
            </a:xfrm>
            <a:prstGeom prst="rect">
              <a:avLst/>
            </a:prstGeom>
            <a:effectLst/>
          </p:spPr>
        </p:pic>
      </p:grpSp>
      <p:pic>
        <p:nvPicPr>
          <p:cNvPr id="327" name=""/>
          <p:cNvPicPr/>
          <p:nvPr/>
        </p:nvPicPr>
        <p:blipFill>
          <a:blip r:embed="rId7">
            <a:extLst/>
          </a:blip>
          <a:stretch>
            <a:fillRect/>
          </a:stretch>
        </p:blipFill>
        <p:spPr>
          <a:xfrm rot="2632222">
            <a:off x="8300580" y="5653097"/>
            <a:ext cx="883215" cy="3293597"/>
          </a:xfrm>
          <a:prstGeom prst="rect">
            <a:avLst/>
          </a:prstGeom>
        </p:spPr>
      </p:pic>
      <p:pic>
        <p:nvPicPr>
          <p:cNvPr id="329" name=""/>
          <p:cNvPicPr/>
          <p:nvPr/>
        </p:nvPicPr>
        <p:blipFill>
          <a:blip r:embed="rId8">
            <a:extLst/>
          </a:blip>
          <a:stretch>
            <a:fillRect/>
          </a:stretch>
        </p:blipFill>
        <p:spPr>
          <a:xfrm rot="697579">
            <a:off x="5683476" y="6878268"/>
            <a:ext cx="2805665" cy="216127"/>
          </a:xfrm>
          <a:prstGeom prst="rect">
            <a:avLst/>
          </a:prstGeom>
        </p:spPr>
      </p:pic>
      <p:pic>
        <p:nvPicPr>
          <p:cNvPr id="331" name="pasted-image.png"/>
          <p:cNvPicPr/>
          <p:nvPr/>
        </p:nvPicPr>
        <p:blipFill>
          <a:blip r:embed="rId9">
            <a:extLst/>
          </a:blip>
          <a:stretch>
            <a:fillRect/>
          </a:stretch>
        </p:blipFill>
        <p:spPr>
          <a:xfrm>
            <a:off x="7982587" y="1020680"/>
            <a:ext cx="4147941" cy="3970259"/>
          </a:xfrm>
          <a:prstGeom prst="rect">
            <a:avLst/>
          </a:prstGeom>
          <a:ln w="12700">
            <a:miter lim="400000"/>
          </a:ln>
        </p:spPr>
      </p:pic>
      <p:sp>
        <p:nvSpPr>
          <p:cNvPr id="332" name="Shape 332"/>
          <p:cNvSpPr/>
          <p:nvPr/>
        </p:nvSpPr>
        <p:spPr>
          <a:xfrm>
            <a:off x="2551808" y="9057110"/>
            <a:ext cx="8298452" cy="567480"/>
          </a:xfrm>
          <a:prstGeom prst="roundRect">
            <a:avLst>
              <a:gd name="adj" fmla="val 33570"/>
            </a:avLst>
          </a:prstGeom>
          <a:blipFill>
            <a:blip r:embed="rId10"/>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Gluino m &gt; 1.2 TeV in most decay modes, for massless LSP</a:t>
            </a:r>
          </a:p>
        </p:txBody>
      </p:sp>
      <p:grpSp>
        <p:nvGrpSpPr>
          <p:cNvPr id="345" name="Group 345"/>
          <p:cNvGrpSpPr/>
          <p:nvPr/>
        </p:nvGrpSpPr>
        <p:grpSpPr>
          <a:xfrm>
            <a:off x="481313" y="1398227"/>
            <a:ext cx="2169343" cy="2090107"/>
            <a:chOff x="-19050" y="0"/>
            <a:chExt cx="2169342" cy="2090106"/>
          </a:xfrm>
        </p:grpSpPr>
        <p:sp>
          <p:nvSpPr>
            <p:cNvPr id="333" name="Shape 333"/>
            <p:cNvSpPr/>
            <p:nvPr/>
          </p:nvSpPr>
          <p:spPr>
            <a:xfrm>
              <a:off x="170402" y="1683152"/>
              <a:ext cx="1429940" cy="40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334" name="pasted-image.png"/>
            <p:cNvPicPr/>
            <p:nvPr/>
          </p:nvPicPr>
          <p:blipFill>
            <a:blip r:embed="rId11">
              <a:extLst/>
            </a:blip>
            <a:stretch>
              <a:fillRect/>
            </a:stretch>
          </p:blipFill>
          <p:spPr>
            <a:xfrm>
              <a:off x="1545539" y="492851"/>
              <a:ext cx="401337" cy="490522"/>
            </a:xfrm>
            <a:prstGeom prst="rect">
              <a:avLst/>
            </a:prstGeom>
            <a:ln w="12700" cap="flat">
              <a:noFill/>
              <a:miter lim="400000"/>
            </a:ln>
            <a:effectLst/>
          </p:spPr>
        </p:pic>
        <p:pic>
          <p:nvPicPr>
            <p:cNvPr id="335" name="pasted-image.png"/>
            <p:cNvPicPr/>
            <p:nvPr/>
          </p:nvPicPr>
          <p:blipFill>
            <a:blip r:embed="rId12">
              <a:extLst/>
            </a:blip>
            <a:stretch>
              <a:fillRect/>
            </a:stretch>
          </p:blipFill>
          <p:spPr>
            <a:xfrm>
              <a:off x="1620545" y="1472467"/>
              <a:ext cx="398790" cy="425375"/>
            </a:xfrm>
            <a:prstGeom prst="rect">
              <a:avLst/>
            </a:prstGeom>
            <a:ln w="12700" cap="flat">
              <a:noFill/>
              <a:miter lim="400000"/>
            </a:ln>
            <a:effectLst/>
          </p:spPr>
        </p:pic>
        <p:sp>
          <p:nvSpPr>
            <p:cNvPr id="336" name="Shape 336"/>
            <p:cNvSpPr/>
            <p:nvPr/>
          </p:nvSpPr>
          <p:spPr>
            <a:xfrm>
              <a:off x="1363134" y="49395"/>
              <a:ext cx="787159" cy="490522"/>
            </a:xfrm>
            <a:prstGeom prst="rect">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i="1" sz="2400">
                  <a:latin typeface="Calibri"/>
                  <a:ea typeface="Calibri"/>
                  <a:cs typeface="Calibri"/>
                  <a:sym typeface="Calibri"/>
                </a:defRPr>
              </a:lvl1pPr>
            </a:lstStyle>
            <a:p>
              <a:pPr lvl="0">
                <a:defRPr i="0" sz="1800"/>
              </a:pPr>
              <a:r>
                <a:rPr i="1" sz="2400"/>
                <a:t>q</a:t>
              </a:r>
            </a:p>
          </p:txBody>
        </p:sp>
        <p:pic>
          <p:nvPicPr>
            <p:cNvPr id="337" name="pasted-image.png"/>
            <p:cNvPicPr/>
            <p:nvPr/>
          </p:nvPicPr>
          <p:blipFill>
            <a:blip r:embed="rId13">
              <a:extLst/>
            </a:blip>
            <a:srcRect l="0" t="0" r="0" b="0"/>
            <a:stretch>
              <a:fillRect/>
            </a:stretch>
          </p:blipFill>
          <p:spPr>
            <a:xfrm>
              <a:off x="1524146" y="0"/>
              <a:ext cx="543576" cy="257483"/>
            </a:xfrm>
            <a:prstGeom prst="rect">
              <a:avLst/>
            </a:prstGeom>
            <a:ln w="12700" cap="flat">
              <a:noFill/>
              <a:miter lim="400000"/>
            </a:ln>
            <a:effectLst/>
          </p:spPr>
        </p:pic>
        <p:sp>
          <p:nvSpPr>
            <p:cNvPr id="338" name="Shape 338"/>
            <p:cNvSpPr/>
            <p:nvPr/>
          </p:nvSpPr>
          <p:spPr>
            <a:xfrm>
              <a:off x="180949" y="292573"/>
              <a:ext cx="1429940" cy="40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nvGrpSpPr>
            <p:cNvPr id="343" name="Group 343"/>
            <p:cNvGrpSpPr/>
            <p:nvPr/>
          </p:nvGrpSpPr>
          <p:grpSpPr>
            <a:xfrm>
              <a:off x="-19051" y="22385"/>
              <a:ext cx="2106825" cy="2067722"/>
              <a:chOff x="-19050" y="-19049"/>
              <a:chExt cx="2106823" cy="2067720"/>
            </a:xfrm>
          </p:grpSpPr>
          <p:pic>
            <p:nvPicPr>
              <p:cNvPr id="339" name=""/>
              <p:cNvPicPr/>
              <p:nvPr/>
            </p:nvPicPr>
            <p:blipFill>
              <a:blip r:embed="rId14">
                <a:extLst/>
              </a:blip>
              <a:stretch>
                <a:fillRect/>
              </a:stretch>
            </p:blipFill>
            <p:spPr>
              <a:xfrm>
                <a:off x="-19050" y="-19050"/>
                <a:ext cx="2106824" cy="2067721"/>
              </a:xfrm>
              <a:prstGeom prst="rect">
                <a:avLst/>
              </a:prstGeom>
              <a:effectLst/>
            </p:spPr>
          </p:pic>
          <p:pic>
            <p:nvPicPr>
              <p:cNvPr id="341" name="pasted-image.png"/>
              <p:cNvPicPr/>
              <p:nvPr/>
            </p:nvPicPr>
            <p:blipFill>
              <a:blip r:embed="rId15">
                <a:extLst/>
              </a:blip>
              <a:stretch>
                <a:fillRect/>
              </a:stretch>
            </p:blipFill>
            <p:spPr>
              <a:xfrm>
                <a:off x="1569736" y="902762"/>
                <a:ext cx="452245" cy="395715"/>
              </a:xfrm>
              <a:prstGeom prst="rect">
                <a:avLst/>
              </a:prstGeom>
              <a:ln w="12700" cap="flat">
                <a:noFill/>
                <a:miter lim="400000"/>
              </a:ln>
              <a:effectLst/>
            </p:spPr>
          </p:pic>
          <p:sp>
            <p:nvSpPr>
              <p:cNvPr id="342" name="Shape 342"/>
              <p:cNvSpPr/>
              <p:nvPr/>
            </p:nvSpPr>
            <p:spPr>
              <a:xfrm>
                <a:off x="170402" y="1111025"/>
                <a:ext cx="1429940" cy="40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sp>
          <p:nvSpPr>
            <p:cNvPr id="344" name="Shape 344"/>
            <p:cNvSpPr/>
            <p:nvPr/>
          </p:nvSpPr>
          <p:spPr>
            <a:xfrm>
              <a:off x="180949" y="589121"/>
              <a:ext cx="1429940" cy="400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sp>
        <p:nvSpPr>
          <p:cNvPr id="346" name="Shape 346"/>
          <p:cNvSpPr/>
          <p:nvPr/>
        </p:nvSpPr>
        <p:spPr>
          <a:xfrm>
            <a:off x="11351104" y="1398227"/>
            <a:ext cx="1567493" cy="340373"/>
          </a:xfrm>
          <a:prstGeom prst="rect">
            <a:avLst/>
          </a:prstGeom>
          <a:blipFill>
            <a:blip r:embed="rId16"/>
          </a:blipFill>
          <a:ln w="12700">
            <a:miter lim="400000"/>
          </a:ln>
          <a:extLst>
            <a:ext uri="{C572A759-6A51-4108-AA02-DFA0A04FC94B}">
              <ma14:wrappingTextBoxFlag xmlns:ma14="http://schemas.microsoft.com/office/mac/drawingml/2011/main" val="1"/>
            </a:ext>
          </a:extLst>
        </p:spPr>
        <p:txBody>
          <a:bodyPr lIns="0" tIns="0" rIns="0" bIns="0" anchor="ct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1501.03555</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ph type="body" idx="1"/>
          </p:nvPr>
        </p:nvSpPr>
        <p:spPr>
          <a:xfrm>
            <a:off x="164999" y="1137439"/>
            <a:ext cx="12078225" cy="2439277"/>
          </a:xfrm>
          <a:prstGeom prst="rect">
            <a:avLst/>
          </a:prstGeom>
        </p:spPr>
        <p:txBody>
          <a:bodyPr/>
          <a:lstStyle>
            <a:lvl1pPr>
              <a:spcBef>
                <a:spcPts val="1000"/>
              </a:spcBef>
              <a:buBlip>
                <a:blip r:embed="rId2"/>
              </a:buBlip>
              <a:defRPr>
                <a:latin typeface="Gill Sans SemiBold"/>
                <a:ea typeface="Gill Sans SemiBold"/>
                <a:cs typeface="Gill Sans SemiBold"/>
                <a:sym typeface="Gill Sans SemiBold"/>
              </a:defRPr>
            </a:lvl1pPr>
            <a:lvl2pPr marL="505690" indent="-277090">
              <a:spcBef>
                <a:spcPts val="1000"/>
              </a:spcBef>
              <a:buBlip>
                <a:blip r:embed="rId2"/>
              </a:buBlip>
            </a:lvl2pPr>
          </a:lstStyle>
          <a:p>
            <a:pPr lvl="0">
              <a:defRPr sz="1800"/>
            </a:pPr>
            <a:r>
              <a:rPr sz="2400"/>
              <a:t>Cross sections similar to those of gluinos</a:t>
            </a:r>
            <a:endParaRPr sz="2400"/>
          </a:p>
          <a:p>
            <a:pPr lvl="1">
              <a:defRPr sz="1800"/>
            </a:pPr>
            <a:r>
              <a:rPr sz="2200"/>
              <a:t>final states with jets (typically smaller multiplicity than for gluinos), Etmiss and leptons if intermediate EWK states</a:t>
            </a:r>
          </a:p>
        </p:txBody>
      </p:sp>
      <p:grpSp>
        <p:nvGrpSpPr>
          <p:cNvPr id="358" name="Group 358"/>
          <p:cNvGrpSpPr/>
          <p:nvPr/>
        </p:nvGrpSpPr>
        <p:grpSpPr>
          <a:xfrm>
            <a:off x="495302" y="2999676"/>
            <a:ext cx="1646375" cy="1586411"/>
            <a:chOff x="-19049" y="0"/>
            <a:chExt cx="1646374" cy="1586409"/>
          </a:xfrm>
        </p:grpSpPr>
        <p:sp>
          <p:nvSpPr>
            <p:cNvPr id="351" name="Shape 351"/>
            <p:cNvSpPr/>
            <p:nvPr/>
          </p:nvSpPr>
          <p:spPr>
            <a:xfrm>
              <a:off x="128959" y="1273797"/>
              <a:ext cx="1082168" cy="30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352" name="pasted-image.png"/>
            <p:cNvPicPr/>
            <p:nvPr/>
          </p:nvPicPr>
          <p:blipFill>
            <a:blip r:embed="rId3">
              <a:extLst/>
            </a:blip>
            <a:stretch>
              <a:fillRect/>
            </a:stretch>
          </p:blipFill>
          <p:spPr>
            <a:xfrm>
              <a:off x="1226416" y="1114352"/>
              <a:ext cx="301801" cy="321921"/>
            </a:xfrm>
            <a:prstGeom prst="rect">
              <a:avLst/>
            </a:prstGeom>
            <a:ln w="12700" cap="flat">
              <a:noFill/>
              <a:miter lim="400000"/>
            </a:ln>
            <a:effectLst/>
          </p:spPr>
        </p:pic>
        <p:sp>
          <p:nvSpPr>
            <p:cNvPr id="353" name="Shape 353"/>
            <p:cNvSpPr/>
            <p:nvPr/>
          </p:nvSpPr>
          <p:spPr>
            <a:xfrm>
              <a:off x="1031609" y="37381"/>
              <a:ext cx="595716" cy="466013"/>
            </a:xfrm>
            <a:prstGeom prst="rect">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i="1" sz="2200">
                  <a:latin typeface="Calibri"/>
                  <a:ea typeface="Calibri"/>
                  <a:cs typeface="Calibri"/>
                  <a:sym typeface="Calibri"/>
                </a:defRPr>
              </a:lvl1pPr>
            </a:lstStyle>
            <a:p>
              <a:pPr lvl="0">
                <a:defRPr i="0" sz="1800"/>
              </a:pPr>
              <a:r>
                <a:rPr i="1" sz="2200"/>
                <a:t>q</a:t>
              </a:r>
            </a:p>
          </p:txBody>
        </p:sp>
        <p:pic>
          <p:nvPicPr>
            <p:cNvPr id="354" name="pasted-image.png"/>
            <p:cNvPicPr/>
            <p:nvPr/>
          </p:nvPicPr>
          <p:blipFill>
            <a:blip r:embed="rId4">
              <a:extLst/>
            </a:blip>
            <a:srcRect l="0" t="0" r="0" b="0"/>
            <a:stretch>
              <a:fillRect/>
            </a:stretch>
          </p:blipFill>
          <p:spPr>
            <a:xfrm>
              <a:off x="1153462" y="0"/>
              <a:ext cx="411375" cy="194862"/>
            </a:xfrm>
            <a:prstGeom prst="rect">
              <a:avLst/>
            </a:prstGeom>
            <a:ln w="12700" cap="flat">
              <a:noFill/>
              <a:miter lim="400000"/>
            </a:ln>
            <a:effectLst/>
          </p:spPr>
        </p:pic>
        <p:sp>
          <p:nvSpPr>
            <p:cNvPr id="355" name="Shape 355"/>
            <p:cNvSpPr/>
            <p:nvPr/>
          </p:nvSpPr>
          <p:spPr>
            <a:xfrm>
              <a:off x="136940" y="221417"/>
              <a:ext cx="1082169" cy="30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356" name=""/>
            <p:cNvPicPr/>
            <p:nvPr/>
          </p:nvPicPr>
          <p:blipFill>
            <a:blip r:embed="rId5">
              <a:extLst/>
            </a:blip>
            <a:stretch>
              <a:fillRect/>
            </a:stretch>
          </p:blipFill>
          <p:spPr>
            <a:xfrm>
              <a:off x="-19050" y="12308"/>
              <a:ext cx="1603695" cy="1574102"/>
            </a:xfrm>
            <a:prstGeom prst="rect">
              <a:avLst/>
            </a:prstGeom>
            <a:effectLst/>
          </p:spPr>
        </p:pic>
      </p:grpSp>
      <p:sp>
        <p:nvSpPr>
          <p:cNvPr id="359" name="Shape 359"/>
          <p:cNvSpPr/>
          <p:nvPr>
            <p:ph type="title"/>
          </p:nvPr>
        </p:nvSpPr>
        <p:spPr>
          <a:prstGeom prst="rect">
            <a:avLst/>
          </a:prstGeom>
        </p:spPr>
        <p:txBody>
          <a:bodyPr/>
          <a:lstStyle/>
          <a:p>
            <a:pPr lvl="0">
              <a:defRPr sz="1800">
                <a:solidFill>
                  <a:srgbClr val="000000"/>
                </a:solidFill>
              </a:defRPr>
            </a:pPr>
            <a:r>
              <a:rPr sz="4400">
                <a:solidFill>
                  <a:srgbClr val="FFFFFE"/>
                </a:solidFill>
              </a:rPr>
              <a:t>Search for Squarks</a:t>
            </a:r>
          </a:p>
        </p:txBody>
      </p:sp>
      <p:sp>
        <p:nvSpPr>
          <p:cNvPr id="360" name="Shape 36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361" name="pasted-image.png"/>
          <p:cNvPicPr/>
          <p:nvPr/>
        </p:nvPicPr>
        <p:blipFill>
          <a:blip r:embed="rId6">
            <a:extLst/>
          </a:blip>
          <a:stretch>
            <a:fillRect/>
          </a:stretch>
        </p:blipFill>
        <p:spPr>
          <a:xfrm>
            <a:off x="3639714" y="2689693"/>
            <a:ext cx="2772133" cy="2187327"/>
          </a:xfrm>
          <a:prstGeom prst="rect">
            <a:avLst/>
          </a:prstGeom>
          <a:ln w="12700">
            <a:miter lim="400000"/>
          </a:ln>
        </p:spPr>
      </p:pic>
      <p:pic>
        <p:nvPicPr>
          <p:cNvPr id="362" name="pasted-image.png"/>
          <p:cNvPicPr/>
          <p:nvPr/>
        </p:nvPicPr>
        <p:blipFill>
          <a:blip r:embed="rId7">
            <a:extLst/>
          </a:blip>
          <a:stretch>
            <a:fillRect/>
          </a:stretch>
        </p:blipFill>
        <p:spPr>
          <a:xfrm>
            <a:off x="99924" y="6854319"/>
            <a:ext cx="2456181" cy="1917019"/>
          </a:xfrm>
          <a:prstGeom prst="rect">
            <a:avLst/>
          </a:prstGeom>
          <a:ln w="12700">
            <a:miter lim="400000"/>
          </a:ln>
        </p:spPr>
      </p:pic>
      <p:sp>
        <p:nvSpPr>
          <p:cNvPr id="363" name="Shape 363"/>
          <p:cNvSpPr/>
          <p:nvPr/>
        </p:nvSpPr>
        <p:spPr>
          <a:xfrm>
            <a:off x="3051400" y="9011532"/>
            <a:ext cx="6902000" cy="658637"/>
          </a:xfrm>
          <a:prstGeom prst="roundRect">
            <a:avLst>
              <a:gd name="adj" fmla="val 28923"/>
            </a:avLst>
          </a:prstGeom>
          <a:blipFill>
            <a:blip r:embed="rId8"/>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Degenerate squark m &gt; 800 GeV for massless LSP</a:t>
            </a:r>
          </a:p>
        </p:txBody>
      </p:sp>
      <p:grpSp>
        <p:nvGrpSpPr>
          <p:cNvPr id="373" name="Group 373"/>
          <p:cNvGrpSpPr/>
          <p:nvPr/>
        </p:nvGrpSpPr>
        <p:grpSpPr>
          <a:xfrm>
            <a:off x="495302" y="4926998"/>
            <a:ext cx="1646375" cy="1586410"/>
            <a:chOff x="-19050" y="0"/>
            <a:chExt cx="1646374" cy="1586409"/>
          </a:xfrm>
        </p:grpSpPr>
        <p:sp>
          <p:nvSpPr>
            <p:cNvPr id="364" name="Shape 364"/>
            <p:cNvSpPr/>
            <p:nvPr/>
          </p:nvSpPr>
          <p:spPr>
            <a:xfrm>
              <a:off x="128959" y="1273797"/>
              <a:ext cx="1082168" cy="30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365" name="pasted-image.png"/>
            <p:cNvPicPr/>
            <p:nvPr/>
          </p:nvPicPr>
          <p:blipFill>
            <a:blip r:embed="rId3">
              <a:extLst/>
            </a:blip>
            <a:stretch>
              <a:fillRect/>
            </a:stretch>
          </p:blipFill>
          <p:spPr>
            <a:xfrm>
              <a:off x="1226416" y="1114352"/>
              <a:ext cx="301801" cy="321921"/>
            </a:xfrm>
            <a:prstGeom prst="rect">
              <a:avLst/>
            </a:prstGeom>
            <a:ln w="12700" cap="flat">
              <a:noFill/>
              <a:miter lim="400000"/>
            </a:ln>
            <a:effectLst/>
          </p:spPr>
        </p:pic>
        <p:sp>
          <p:nvSpPr>
            <p:cNvPr id="366" name="Shape 366"/>
            <p:cNvSpPr/>
            <p:nvPr/>
          </p:nvSpPr>
          <p:spPr>
            <a:xfrm>
              <a:off x="1031609" y="37381"/>
              <a:ext cx="595716" cy="466013"/>
            </a:xfrm>
            <a:prstGeom prst="rect">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i="1" sz="2200">
                  <a:latin typeface="Calibri"/>
                  <a:ea typeface="Calibri"/>
                  <a:cs typeface="Calibri"/>
                  <a:sym typeface="Calibri"/>
                </a:defRPr>
              </a:lvl1pPr>
            </a:lstStyle>
            <a:p>
              <a:pPr lvl="0">
                <a:defRPr i="0" sz="1800"/>
              </a:pPr>
              <a:r>
                <a:rPr i="1" sz="2200"/>
                <a:t>q</a:t>
              </a:r>
            </a:p>
          </p:txBody>
        </p:sp>
        <p:pic>
          <p:nvPicPr>
            <p:cNvPr id="367" name="pasted-image.png"/>
            <p:cNvPicPr/>
            <p:nvPr/>
          </p:nvPicPr>
          <p:blipFill>
            <a:blip r:embed="rId4">
              <a:extLst/>
            </a:blip>
            <a:srcRect l="0" t="0" r="0" b="0"/>
            <a:stretch>
              <a:fillRect/>
            </a:stretch>
          </p:blipFill>
          <p:spPr>
            <a:xfrm>
              <a:off x="1153462" y="0"/>
              <a:ext cx="411375" cy="194862"/>
            </a:xfrm>
            <a:prstGeom prst="rect">
              <a:avLst/>
            </a:prstGeom>
            <a:ln w="12700" cap="flat">
              <a:noFill/>
              <a:miter lim="400000"/>
            </a:ln>
            <a:effectLst/>
          </p:spPr>
        </p:pic>
        <p:sp>
          <p:nvSpPr>
            <p:cNvPr id="368" name="Shape 368"/>
            <p:cNvSpPr/>
            <p:nvPr/>
          </p:nvSpPr>
          <p:spPr>
            <a:xfrm>
              <a:off x="136940" y="221417"/>
              <a:ext cx="1082169" cy="30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369" name=""/>
            <p:cNvPicPr/>
            <p:nvPr/>
          </p:nvPicPr>
          <p:blipFill>
            <a:blip r:embed="rId9">
              <a:extLst/>
            </a:blip>
            <a:stretch>
              <a:fillRect/>
            </a:stretch>
          </p:blipFill>
          <p:spPr>
            <a:xfrm>
              <a:off x="-19050" y="12308"/>
              <a:ext cx="1603695" cy="1574102"/>
            </a:xfrm>
            <a:prstGeom prst="rect">
              <a:avLst/>
            </a:prstGeom>
            <a:effectLst/>
          </p:spPr>
        </p:pic>
        <p:pic>
          <p:nvPicPr>
            <p:cNvPr id="371" name="pasted-image.png"/>
            <p:cNvPicPr/>
            <p:nvPr/>
          </p:nvPicPr>
          <p:blipFill>
            <a:blip r:embed="rId10">
              <a:extLst/>
            </a:blip>
            <a:stretch>
              <a:fillRect/>
            </a:stretch>
          </p:blipFill>
          <p:spPr>
            <a:xfrm>
              <a:off x="1187964" y="714562"/>
              <a:ext cx="342256" cy="299474"/>
            </a:xfrm>
            <a:prstGeom prst="rect">
              <a:avLst/>
            </a:prstGeom>
            <a:ln w="12700" cap="flat">
              <a:noFill/>
              <a:miter lim="400000"/>
            </a:ln>
            <a:effectLst/>
          </p:spPr>
        </p:pic>
        <p:sp>
          <p:nvSpPr>
            <p:cNvPr id="372" name="Shape 372"/>
            <p:cNvSpPr/>
            <p:nvPr/>
          </p:nvSpPr>
          <p:spPr>
            <a:xfrm>
              <a:off x="128959" y="872173"/>
              <a:ext cx="1082168" cy="303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grpSp>
        <p:nvGrpSpPr>
          <p:cNvPr id="378" name="Group 378"/>
          <p:cNvGrpSpPr/>
          <p:nvPr/>
        </p:nvGrpSpPr>
        <p:grpSpPr>
          <a:xfrm>
            <a:off x="7476406" y="5491109"/>
            <a:ext cx="4772573" cy="3382451"/>
            <a:chOff x="-19050" y="-19050"/>
            <a:chExt cx="4772572" cy="3382450"/>
          </a:xfrm>
        </p:grpSpPr>
        <p:grpSp>
          <p:nvGrpSpPr>
            <p:cNvPr id="376" name="Group 376"/>
            <p:cNvGrpSpPr/>
            <p:nvPr/>
          </p:nvGrpSpPr>
          <p:grpSpPr>
            <a:xfrm>
              <a:off x="-19050" y="-19050"/>
              <a:ext cx="4772573" cy="3382451"/>
              <a:chOff x="-19050" y="-19050"/>
              <a:chExt cx="4772572" cy="3382450"/>
            </a:xfrm>
          </p:grpSpPr>
          <p:pic>
            <p:nvPicPr>
              <p:cNvPr id="375" name="pasted-image.png"/>
              <p:cNvPicPr/>
              <p:nvPr/>
            </p:nvPicPr>
            <p:blipFill>
              <a:blip r:embed="rId11">
                <a:extLst/>
              </a:blip>
              <a:stretch>
                <a:fillRect/>
              </a:stretch>
            </p:blipFill>
            <p:spPr>
              <a:xfrm>
                <a:off x="0" y="0"/>
                <a:ext cx="4734473" cy="3344351"/>
              </a:xfrm>
              <a:prstGeom prst="rect">
                <a:avLst/>
              </a:prstGeom>
              <a:ln>
                <a:noFill/>
              </a:ln>
              <a:effectLst/>
            </p:spPr>
          </p:pic>
          <p:pic>
            <p:nvPicPr>
              <p:cNvPr id="374" name=""/>
              <p:cNvPicPr/>
              <p:nvPr/>
            </p:nvPicPr>
            <p:blipFill>
              <a:blip r:embed="rId12">
                <a:extLst/>
              </a:blip>
              <a:stretch>
                <a:fillRect/>
              </a:stretch>
            </p:blipFill>
            <p:spPr>
              <a:xfrm>
                <a:off x="-19050" y="-19050"/>
                <a:ext cx="4772573" cy="3382451"/>
              </a:xfrm>
              <a:prstGeom prst="rect">
                <a:avLst/>
              </a:prstGeom>
              <a:effectLst/>
            </p:spPr>
          </p:pic>
        </p:grpSp>
        <p:sp>
          <p:nvSpPr>
            <p:cNvPr id="377" name="Shape 377"/>
            <p:cNvSpPr/>
            <p:nvPr/>
          </p:nvSpPr>
          <p:spPr>
            <a:xfrm>
              <a:off x="2920025" y="1352332"/>
              <a:ext cx="1567493" cy="340374"/>
            </a:xfrm>
            <a:prstGeom prst="rect">
              <a:avLst/>
            </a:prstGeom>
            <a:blipFill rotWithShape="1">
              <a:blip r:embed="rId1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1501.03555</a:t>
              </a:r>
            </a:p>
          </p:txBody>
        </p:sp>
      </p:grpSp>
      <p:grpSp>
        <p:nvGrpSpPr>
          <p:cNvPr id="385" name="Group 385"/>
          <p:cNvGrpSpPr/>
          <p:nvPr/>
        </p:nvGrpSpPr>
        <p:grpSpPr>
          <a:xfrm>
            <a:off x="7476406" y="2058264"/>
            <a:ext cx="4772423" cy="3313907"/>
            <a:chOff x="-19050" y="-19050"/>
            <a:chExt cx="4772421" cy="3313906"/>
          </a:xfrm>
        </p:grpSpPr>
        <p:grpSp>
          <p:nvGrpSpPr>
            <p:cNvPr id="381" name="Group 381"/>
            <p:cNvGrpSpPr/>
            <p:nvPr/>
          </p:nvGrpSpPr>
          <p:grpSpPr>
            <a:xfrm>
              <a:off x="-19050" y="-19050"/>
              <a:ext cx="4772422" cy="3313907"/>
              <a:chOff x="-19050" y="-19050"/>
              <a:chExt cx="4772421" cy="3313906"/>
            </a:xfrm>
          </p:grpSpPr>
          <p:pic>
            <p:nvPicPr>
              <p:cNvPr id="380" name="pasted-image.png"/>
              <p:cNvPicPr/>
              <p:nvPr/>
            </p:nvPicPr>
            <p:blipFill>
              <a:blip r:embed="rId14">
                <a:extLst/>
              </a:blip>
              <a:srcRect l="0" t="0" r="0" b="0"/>
              <a:stretch>
                <a:fillRect/>
              </a:stretch>
            </p:blipFill>
            <p:spPr>
              <a:xfrm>
                <a:off x="0" y="0"/>
                <a:ext cx="4734473" cy="3275823"/>
              </a:xfrm>
              <a:prstGeom prst="rect">
                <a:avLst/>
              </a:prstGeom>
              <a:ln>
                <a:noFill/>
              </a:ln>
              <a:effectLst/>
            </p:spPr>
          </p:pic>
          <p:pic>
            <p:nvPicPr>
              <p:cNvPr id="379" name=""/>
              <p:cNvPicPr/>
              <p:nvPr/>
            </p:nvPicPr>
            <p:blipFill>
              <a:blip r:embed="rId15">
                <a:extLst/>
              </a:blip>
              <a:stretch>
                <a:fillRect/>
              </a:stretch>
            </p:blipFill>
            <p:spPr>
              <a:xfrm>
                <a:off x="-19050" y="-19050"/>
                <a:ext cx="4772422" cy="3313907"/>
              </a:xfrm>
              <a:prstGeom prst="rect">
                <a:avLst/>
              </a:prstGeom>
              <a:effectLst/>
            </p:spPr>
          </p:pic>
        </p:grpSp>
        <p:sp>
          <p:nvSpPr>
            <p:cNvPr id="382" name="Shape 382"/>
            <p:cNvSpPr/>
            <p:nvPr/>
          </p:nvSpPr>
          <p:spPr>
            <a:xfrm>
              <a:off x="3297228" y="1409623"/>
              <a:ext cx="1196110" cy="456577"/>
            </a:xfrm>
            <a:prstGeom prst="rect">
              <a:avLst/>
            </a:prstGeom>
            <a:solidFill>
              <a:srgbClr val="B36AE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2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200">
                  <a:solidFill>
                    <a:srgbClr val="FFFFFF"/>
                  </a:solidFill>
                  <a:effectLst>
                    <a:outerShdw sx="100000" sy="100000" kx="0" ky="0" algn="b" rotWithShape="0" blurRad="38100" dist="12700" dir="5400000">
                      <a:srgbClr val="000000">
                        <a:alpha val="50000"/>
                      </a:srgbClr>
                    </a:outerShdw>
                  </a:effectLst>
                </a:rPr>
                <a:t>8-deg. sq</a:t>
              </a:r>
            </a:p>
          </p:txBody>
        </p:sp>
        <p:sp>
          <p:nvSpPr>
            <p:cNvPr id="383" name="Shape 383"/>
            <p:cNvSpPr/>
            <p:nvPr/>
          </p:nvSpPr>
          <p:spPr>
            <a:xfrm>
              <a:off x="1450455" y="2054506"/>
              <a:ext cx="1833562" cy="456578"/>
            </a:xfrm>
            <a:prstGeom prst="rect">
              <a:avLst/>
            </a:prstGeom>
            <a:solidFill>
              <a:srgbClr val="B36AE2"/>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2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200">
                  <a:solidFill>
                    <a:srgbClr val="FFFFFF"/>
                  </a:solidFill>
                  <a:effectLst>
                    <a:outerShdw sx="100000" sy="100000" kx="0" ky="0" algn="b" rotWithShape="0" blurRad="38100" dist="12700" dir="5400000">
                      <a:srgbClr val="000000">
                        <a:alpha val="50000"/>
                      </a:srgbClr>
                    </a:outerShdw>
                  </a:effectLst>
                </a:rPr>
                <a:t>1-non-deg. sq.</a:t>
              </a:r>
            </a:p>
          </p:txBody>
        </p:sp>
        <p:sp>
          <p:nvSpPr>
            <p:cNvPr id="384" name="Shape 384"/>
            <p:cNvSpPr/>
            <p:nvPr/>
          </p:nvSpPr>
          <p:spPr>
            <a:xfrm>
              <a:off x="640043" y="935885"/>
              <a:ext cx="1707660" cy="370810"/>
            </a:xfrm>
            <a:prstGeom prst="rect">
              <a:avLst/>
            </a:prstGeom>
            <a:blipFill rotWithShape="1">
              <a:blip r:embed="rId13"/>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1405.7875</a:t>
              </a:r>
            </a:p>
          </p:txBody>
        </p:sp>
      </p:grpSp>
      <p:pic>
        <p:nvPicPr>
          <p:cNvPr id="386" name="pasted-image.png"/>
          <p:cNvPicPr/>
          <p:nvPr/>
        </p:nvPicPr>
        <p:blipFill>
          <a:blip r:embed="rId16">
            <a:extLst/>
          </a:blip>
          <a:stretch>
            <a:fillRect/>
          </a:stretch>
        </p:blipFill>
        <p:spPr>
          <a:xfrm>
            <a:off x="2724453" y="5430969"/>
            <a:ext cx="4602654" cy="3502731"/>
          </a:xfrm>
          <a:prstGeom prst="rect">
            <a:avLst/>
          </a:prstGeom>
          <a:ln w="12700">
            <a:miter lim="400000"/>
          </a:ln>
        </p:spPr>
      </p:pic>
      <p:pic>
        <p:nvPicPr>
          <p:cNvPr id="387" name=""/>
          <p:cNvPicPr/>
          <p:nvPr/>
        </p:nvPicPr>
        <p:blipFill>
          <a:blip r:embed="rId17">
            <a:extLst/>
          </a:blip>
          <a:stretch>
            <a:fillRect/>
          </a:stretch>
        </p:blipFill>
        <p:spPr>
          <a:xfrm rot="3033040">
            <a:off x="8279607" y="6856040"/>
            <a:ext cx="431269" cy="1913578"/>
          </a:xfrm>
          <a:prstGeom prst="rect">
            <a:avLst/>
          </a:prstGeom>
        </p:spPr>
      </p:pic>
      <p:pic>
        <p:nvPicPr>
          <p:cNvPr id="389" name=""/>
          <p:cNvPicPr/>
          <p:nvPr/>
        </p:nvPicPr>
        <p:blipFill>
          <a:blip r:embed="rId18">
            <a:extLst/>
          </a:blip>
          <a:stretch>
            <a:fillRect/>
          </a:stretch>
        </p:blipFill>
        <p:spPr>
          <a:xfrm rot="5405127">
            <a:off x="3796838" y="7188657"/>
            <a:ext cx="2020447" cy="216127"/>
          </a:xfrm>
          <a:prstGeom prst="rect">
            <a:avLst/>
          </a:prstGeom>
        </p:spPr>
      </p:pic>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body" idx="1"/>
          </p:nvPr>
        </p:nvSpPr>
        <p:spPr>
          <a:xfrm>
            <a:off x="144494" y="3221807"/>
            <a:ext cx="8411125" cy="2455466"/>
          </a:xfrm>
          <a:prstGeom prst="rect">
            <a:avLst/>
          </a:prstGeom>
        </p:spPr>
        <p:txBody>
          <a:bodyPr/>
          <a:lstStyle/>
          <a:p>
            <a:pPr lvl="0">
              <a:spcBef>
                <a:spcPts val="1000"/>
              </a:spcBef>
              <a:buBlip>
                <a:blip r:embed="rId3"/>
              </a:buBlip>
              <a:defRPr sz="1800"/>
            </a:pPr>
            <a:r>
              <a:rPr sz="2400"/>
              <a:t>Scharm could be the lightest squark</a:t>
            </a:r>
            <a:endParaRPr sz="2400"/>
          </a:p>
          <a:p>
            <a:pPr lvl="0">
              <a:spcBef>
                <a:spcPts val="1000"/>
              </a:spcBef>
              <a:buBlip>
                <a:blip r:embed="rId3"/>
              </a:buBlip>
              <a:defRPr sz="1800"/>
            </a:pPr>
            <a:r>
              <a:rPr sz="2400"/>
              <a:t>Usage of dedicated charm tagger is essential to the search</a:t>
            </a:r>
            <a:endParaRPr sz="2400"/>
          </a:p>
          <a:p>
            <a:pPr lvl="1">
              <a:spcBef>
                <a:spcPts val="1000"/>
              </a:spcBef>
              <a:buBlip>
                <a:blip r:embed="rId3"/>
              </a:buBlip>
              <a:defRPr sz="1800"/>
            </a:pPr>
            <a:r>
              <a:rPr sz="2200"/>
              <a:t>Looking for displaced D* within a jet</a:t>
            </a:r>
            <a:endParaRPr sz="2200"/>
          </a:p>
          <a:p>
            <a:pPr lvl="1">
              <a:spcBef>
                <a:spcPts val="1000"/>
              </a:spcBef>
              <a:buBlip>
                <a:blip r:embed="rId3"/>
              </a:buBlip>
              <a:defRPr sz="1800"/>
            </a:pPr>
            <a:r>
              <a:rPr sz="2200"/>
              <a:t>2D selection to reject LF/gluon jets and b-jets</a:t>
            </a:r>
            <a:endParaRPr sz="2200"/>
          </a:p>
          <a:p>
            <a:pPr lvl="1">
              <a:spcBef>
                <a:spcPts val="1000"/>
              </a:spcBef>
              <a:buBlip>
                <a:blip r:embed="rId3"/>
              </a:buBlip>
              <a:defRPr sz="1800"/>
            </a:pPr>
            <a:r>
              <a:rPr sz="2200"/>
              <a:t>Tagger calibrated in data</a:t>
            </a:r>
          </a:p>
        </p:txBody>
      </p:sp>
      <p:pic>
        <p:nvPicPr>
          <p:cNvPr id="393" name="pasted-image.png"/>
          <p:cNvPicPr/>
          <p:nvPr/>
        </p:nvPicPr>
        <p:blipFill>
          <a:blip r:embed="rId4">
            <a:extLst/>
          </a:blip>
          <a:stretch>
            <a:fillRect/>
          </a:stretch>
        </p:blipFill>
        <p:spPr>
          <a:xfrm>
            <a:off x="4048299" y="5677943"/>
            <a:ext cx="4195508" cy="3081657"/>
          </a:xfrm>
          <a:prstGeom prst="rect">
            <a:avLst/>
          </a:prstGeom>
          <a:ln w="12700">
            <a:miter lim="400000"/>
          </a:ln>
        </p:spPr>
      </p:pic>
      <p:sp>
        <p:nvSpPr>
          <p:cNvPr id="394" name="Shape 394"/>
          <p:cNvSpPr/>
          <p:nvPr>
            <p:ph type="title"/>
          </p:nvPr>
        </p:nvSpPr>
        <p:spPr>
          <a:prstGeom prst="rect">
            <a:avLst/>
          </a:prstGeom>
        </p:spPr>
        <p:txBody>
          <a:bodyPr/>
          <a:lstStyle/>
          <a:p>
            <a:pPr lvl="0">
              <a:defRPr sz="1800">
                <a:solidFill>
                  <a:srgbClr val="000000"/>
                </a:solidFill>
              </a:defRPr>
            </a:pPr>
            <a:r>
              <a:rPr sz="4400">
                <a:solidFill>
                  <a:srgbClr val="FFFFFE"/>
                </a:solidFill>
              </a:rPr>
              <a:t>Tagging Squarks: Search for Scharm</a:t>
            </a:r>
          </a:p>
        </p:txBody>
      </p:sp>
      <p:sp>
        <p:nvSpPr>
          <p:cNvPr id="395" name="Shape 39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grpSp>
        <p:nvGrpSpPr>
          <p:cNvPr id="398" name="Group 398"/>
          <p:cNvGrpSpPr/>
          <p:nvPr/>
        </p:nvGrpSpPr>
        <p:grpSpPr>
          <a:xfrm>
            <a:off x="7636115" y="1136256"/>
            <a:ext cx="5391840" cy="3472524"/>
            <a:chOff x="0" y="0"/>
            <a:chExt cx="5391839" cy="3472522"/>
          </a:xfrm>
        </p:grpSpPr>
        <p:pic>
          <p:nvPicPr>
            <p:cNvPr id="396" name="pasted-image.png"/>
            <p:cNvPicPr/>
            <p:nvPr/>
          </p:nvPicPr>
          <p:blipFill>
            <a:blip r:embed="rId5">
              <a:extLst/>
            </a:blip>
            <a:stretch>
              <a:fillRect/>
            </a:stretch>
          </p:blipFill>
          <p:spPr>
            <a:xfrm>
              <a:off x="0" y="0"/>
              <a:ext cx="5391840" cy="3472523"/>
            </a:xfrm>
            <a:prstGeom prst="rect">
              <a:avLst/>
            </a:prstGeom>
            <a:ln w="12700" cap="flat">
              <a:noFill/>
              <a:miter lim="400000"/>
            </a:ln>
            <a:effectLst/>
          </p:spPr>
        </p:pic>
        <p:sp>
          <p:nvSpPr>
            <p:cNvPr id="397" name="Shape 397"/>
            <p:cNvSpPr/>
            <p:nvPr/>
          </p:nvSpPr>
          <p:spPr>
            <a:xfrm>
              <a:off x="2064312" y="967208"/>
              <a:ext cx="2981299" cy="402847"/>
            </a:xfrm>
            <a:prstGeom prst="rect">
              <a:avLst/>
            </a:prstGeom>
            <a:blipFill rotWithShape="1">
              <a:blip r:embed="rId6"/>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ATL-PHYS-PUB-2015-001</a:t>
              </a:r>
            </a:p>
          </p:txBody>
        </p:sp>
      </p:grpSp>
      <p:pic>
        <p:nvPicPr>
          <p:cNvPr id="399" name="pasted-image.png"/>
          <p:cNvPicPr/>
          <p:nvPr/>
        </p:nvPicPr>
        <p:blipFill>
          <a:blip r:embed="rId7">
            <a:extLst/>
          </a:blip>
          <a:stretch>
            <a:fillRect/>
          </a:stretch>
        </p:blipFill>
        <p:spPr>
          <a:xfrm>
            <a:off x="3389082" y="1036228"/>
            <a:ext cx="2546026" cy="2165180"/>
          </a:xfrm>
          <a:prstGeom prst="rect">
            <a:avLst/>
          </a:prstGeom>
          <a:ln w="12700">
            <a:miter lim="400000"/>
          </a:ln>
        </p:spPr>
      </p:pic>
      <p:pic>
        <p:nvPicPr>
          <p:cNvPr id="400" name="pasted-image.png"/>
          <p:cNvPicPr/>
          <p:nvPr/>
        </p:nvPicPr>
        <p:blipFill>
          <a:blip r:embed="rId8">
            <a:extLst/>
          </a:blip>
          <a:stretch>
            <a:fillRect/>
          </a:stretch>
        </p:blipFill>
        <p:spPr>
          <a:xfrm>
            <a:off x="28409" y="5697501"/>
            <a:ext cx="4081277" cy="3042541"/>
          </a:xfrm>
          <a:prstGeom prst="rect">
            <a:avLst/>
          </a:prstGeom>
          <a:ln w="12700">
            <a:miter lim="400000"/>
          </a:ln>
        </p:spPr>
      </p:pic>
      <p:pic>
        <p:nvPicPr>
          <p:cNvPr id="401" name="pasted-image.png"/>
          <p:cNvPicPr/>
          <p:nvPr/>
        </p:nvPicPr>
        <p:blipFill>
          <a:blip r:embed="rId9">
            <a:extLst/>
          </a:blip>
          <a:stretch>
            <a:fillRect/>
          </a:stretch>
        </p:blipFill>
        <p:spPr>
          <a:xfrm>
            <a:off x="8209064" y="4647145"/>
            <a:ext cx="4784936" cy="4445788"/>
          </a:xfrm>
          <a:prstGeom prst="rect">
            <a:avLst/>
          </a:prstGeom>
          <a:ln w="12700">
            <a:miter lim="400000"/>
          </a:ln>
        </p:spPr>
      </p:pic>
      <p:sp>
        <p:nvSpPr>
          <p:cNvPr id="402" name="Shape 402"/>
          <p:cNvSpPr/>
          <p:nvPr/>
        </p:nvSpPr>
        <p:spPr>
          <a:xfrm>
            <a:off x="9041585" y="7301967"/>
            <a:ext cx="3697472" cy="838201"/>
          </a:xfrm>
          <a:prstGeom prst="roundRect">
            <a:avLst>
              <a:gd name="adj" fmla="val 22727"/>
            </a:avLst>
          </a:prstGeom>
          <a:blipFill>
            <a:blip r:embed="rId10"/>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defRPr sz="1800"/>
            </a:pPr>
            <a:r>
              <a:rPr sz="2400">
                <a:solidFill>
                  <a:srgbClr val="FFFFFF"/>
                </a:solidFill>
                <a:effectLst>
                  <a:outerShdw sx="100000" sy="100000" kx="0" ky="0" algn="b" rotWithShape="0" blurRad="38100" dist="12700" dir="5400000">
                    <a:srgbClr val="000000">
                      <a:alpha val="50000"/>
                    </a:srgbClr>
                  </a:outerShdw>
                </a:effectLst>
              </a:rPr>
              <a:t>scharm m &gt; 550 GeV </a:t>
            </a:r>
            <a:endParaRPr sz="2400">
              <a:solidFill>
                <a:srgbClr val="FFFFFF"/>
              </a:solidFill>
              <a:effectLst>
                <a:outerShdw sx="100000" sy="100000" kx="0" ky="0" algn="b" rotWithShape="0" blurRad="38100" dist="12700" dir="5400000">
                  <a:srgbClr val="000000">
                    <a:alpha val="50000"/>
                  </a:srgbClr>
                </a:outerShdw>
              </a:effectLst>
            </a:endParaRPr>
          </a:p>
          <a:p>
            <a:pPr lvl="0">
              <a:defRPr sz="1800"/>
            </a:pPr>
            <a:r>
              <a:rPr sz="2400">
                <a:solidFill>
                  <a:srgbClr val="FFFFFF"/>
                </a:solidFill>
                <a:effectLst>
                  <a:outerShdw sx="100000" sy="100000" kx="0" ky="0" algn="b" rotWithShape="0" blurRad="38100" dist="12700" dir="5400000">
                    <a:srgbClr val="000000">
                      <a:alpha val="50000"/>
                    </a:srgbClr>
                  </a:outerShdw>
                </a:effectLst>
              </a:rPr>
              <a:t>for massless LSP</a:t>
            </a:r>
          </a:p>
        </p:txBody>
      </p:sp>
      <p:grpSp>
        <p:nvGrpSpPr>
          <p:cNvPr id="410" name="Group 410"/>
          <p:cNvGrpSpPr/>
          <p:nvPr/>
        </p:nvGrpSpPr>
        <p:grpSpPr>
          <a:xfrm>
            <a:off x="967656" y="1370883"/>
            <a:ext cx="1572328" cy="1515091"/>
            <a:chOff x="-19049" y="0"/>
            <a:chExt cx="1572327" cy="1515090"/>
          </a:xfrm>
        </p:grpSpPr>
        <p:sp>
          <p:nvSpPr>
            <p:cNvPr id="403" name="Shape 403"/>
            <p:cNvSpPr/>
            <p:nvPr/>
          </p:nvSpPr>
          <p:spPr>
            <a:xfrm>
              <a:off x="123091" y="1215835"/>
              <a:ext cx="1032927" cy="289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404" name="pasted-image.png"/>
            <p:cNvPicPr/>
            <p:nvPr/>
          </p:nvPicPr>
          <p:blipFill>
            <a:blip r:embed="rId11">
              <a:extLst/>
            </a:blip>
            <a:stretch>
              <a:fillRect/>
            </a:stretch>
          </p:blipFill>
          <p:spPr>
            <a:xfrm>
              <a:off x="1170611" y="1063646"/>
              <a:ext cx="288068" cy="307273"/>
            </a:xfrm>
            <a:prstGeom prst="rect">
              <a:avLst/>
            </a:prstGeom>
            <a:ln w="12700" cap="flat">
              <a:noFill/>
              <a:miter lim="400000"/>
            </a:ln>
            <a:effectLst/>
          </p:spPr>
        </p:pic>
        <p:sp>
          <p:nvSpPr>
            <p:cNvPr id="405" name="Shape 405"/>
            <p:cNvSpPr/>
            <p:nvPr/>
          </p:nvSpPr>
          <p:spPr>
            <a:xfrm>
              <a:off x="984668" y="35680"/>
              <a:ext cx="568610" cy="444808"/>
            </a:xfrm>
            <a:prstGeom prst="rect">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i="1" sz="2200">
                  <a:latin typeface="Calibri"/>
                  <a:ea typeface="Calibri"/>
                  <a:cs typeface="Calibri"/>
                  <a:sym typeface="Calibri"/>
                </a:defRPr>
              </a:lvl1pPr>
            </a:lstStyle>
            <a:p>
              <a:pPr lvl="0">
                <a:defRPr i="0" sz="1800"/>
              </a:pPr>
              <a:r>
                <a:rPr i="1" sz="2200"/>
                <a:t>c</a:t>
              </a:r>
            </a:p>
          </p:txBody>
        </p:sp>
        <p:pic>
          <p:nvPicPr>
            <p:cNvPr id="406" name="pasted-image.png"/>
            <p:cNvPicPr/>
            <p:nvPr/>
          </p:nvPicPr>
          <p:blipFill>
            <a:blip r:embed="rId12">
              <a:extLst/>
            </a:blip>
            <a:srcRect l="0" t="0" r="0" b="0"/>
            <a:stretch>
              <a:fillRect/>
            </a:stretch>
          </p:blipFill>
          <p:spPr>
            <a:xfrm>
              <a:off x="1100976" y="0"/>
              <a:ext cx="392656" cy="185995"/>
            </a:xfrm>
            <a:prstGeom prst="rect">
              <a:avLst/>
            </a:prstGeom>
            <a:ln w="12700" cap="flat">
              <a:noFill/>
              <a:miter lim="400000"/>
            </a:ln>
            <a:effectLst/>
          </p:spPr>
        </p:pic>
        <p:sp>
          <p:nvSpPr>
            <p:cNvPr id="407" name="Shape 407"/>
            <p:cNvSpPr/>
            <p:nvPr/>
          </p:nvSpPr>
          <p:spPr>
            <a:xfrm>
              <a:off x="130709" y="211342"/>
              <a:ext cx="1032927" cy="289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408" name=""/>
            <p:cNvPicPr/>
            <p:nvPr/>
          </p:nvPicPr>
          <p:blipFill>
            <a:blip r:embed="rId13">
              <a:extLst/>
            </a:blip>
            <a:stretch>
              <a:fillRect/>
            </a:stretch>
          </p:blipFill>
          <p:spPr>
            <a:xfrm>
              <a:off x="-19050" y="10881"/>
              <a:ext cx="1532456" cy="1504210"/>
            </a:xfrm>
            <a:prstGeom prst="rect">
              <a:avLst/>
            </a:prstGeom>
            <a:effectLst/>
          </p:spPr>
        </p:pic>
      </p:grpSp>
      <p:sp>
        <p:nvSpPr>
          <p:cNvPr id="411" name="Shape 411"/>
          <p:cNvSpPr/>
          <p:nvPr/>
        </p:nvSpPr>
        <p:spPr>
          <a:xfrm>
            <a:off x="9987731" y="9170664"/>
            <a:ext cx="1567493" cy="340373"/>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0" tIns="0" rIns="0" bIns="0" anchor="ct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1501.01325</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8" name="pasted-image.png"/>
          <p:cNvPicPr/>
          <p:nvPr/>
        </p:nvPicPr>
        <p:blipFill>
          <a:blip r:embed="rId3">
            <a:extLst/>
          </a:blip>
          <a:stretch>
            <a:fillRect/>
          </a:stretch>
        </p:blipFill>
        <p:spPr>
          <a:xfrm>
            <a:off x="7777815" y="5048250"/>
            <a:ext cx="4498704" cy="4687863"/>
          </a:xfrm>
          <a:prstGeom prst="rect">
            <a:avLst/>
          </a:prstGeom>
          <a:ln w="12700">
            <a:miter lim="400000"/>
          </a:ln>
        </p:spPr>
      </p:pic>
      <p:sp>
        <p:nvSpPr>
          <p:cNvPr id="109" name="Shape 109"/>
          <p:cNvSpPr/>
          <p:nvPr>
            <p:ph type="title"/>
          </p:nvPr>
        </p:nvSpPr>
        <p:spPr>
          <a:prstGeom prst="rect">
            <a:avLst/>
          </a:prstGeom>
        </p:spPr>
        <p:txBody>
          <a:bodyPr/>
          <a:lstStyle/>
          <a:p>
            <a:pPr lvl="0">
              <a:defRPr sz="1800">
                <a:solidFill>
                  <a:srgbClr val="000000"/>
                </a:solidFill>
              </a:defRPr>
            </a:pPr>
            <a:r>
              <a:rPr sz="4400">
                <a:solidFill>
                  <a:srgbClr val="FFFFFE"/>
                </a:solidFill>
              </a:rPr>
              <a:t>The Standard  Model prior to July 2012</a:t>
            </a:r>
          </a:p>
        </p:txBody>
      </p:sp>
      <p:sp>
        <p:nvSpPr>
          <p:cNvPr id="110" name="Shape 110"/>
          <p:cNvSpPr/>
          <p:nvPr>
            <p:ph type="sldNum" sz="quarter" idx="2"/>
          </p:nvPr>
        </p:nvSpPr>
        <p:spPr>
          <a:xfrm>
            <a:off x="12032642" y="9194800"/>
            <a:ext cx="204416" cy="3175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11" name="pasted-image.png"/>
          <p:cNvPicPr/>
          <p:nvPr/>
        </p:nvPicPr>
        <p:blipFill>
          <a:blip r:embed="rId4">
            <a:extLst/>
          </a:blip>
          <a:stretch>
            <a:fillRect/>
          </a:stretch>
        </p:blipFill>
        <p:spPr>
          <a:xfrm>
            <a:off x="7875537" y="1161044"/>
            <a:ext cx="4789834" cy="3759649"/>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112" name="pasted-image.png"/>
          <p:cNvPicPr/>
          <p:nvPr/>
        </p:nvPicPr>
        <p:blipFill>
          <a:blip r:embed="rId5">
            <a:extLst/>
          </a:blip>
          <a:stretch>
            <a:fillRect/>
          </a:stretch>
        </p:blipFill>
        <p:spPr>
          <a:xfrm>
            <a:off x="1359428" y="4597592"/>
            <a:ext cx="4289182" cy="5059220"/>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113" name="Shape 113"/>
          <p:cNvSpPr/>
          <p:nvPr/>
        </p:nvSpPr>
        <p:spPr>
          <a:xfrm>
            <a:off x="186709" y="1158797"/>
            <a:ext cx="7543824" cy="3424699"/>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254000" indent="-254000" algn="l">
              <a:spcBef>
                <a:spcPts val="1000"/>
              </a:spcBef>
              <a:buSzPct val="50000"/>
              <a:buBlip>
                <a:blip r:embed="rId6"/>
              </a:buBlip>
              <a:defRPr sz="1800"/>
            </a:pPr>
            <a:r>
              <a:rPr sz="2400"/>
              <a:t>Standard Model (SM) is a quantum field theory based on gauge symmetries </a:t>
            </a:r>
            <a:endParaRPr sz="2400"/>
          </a:p>
          <a:p>
            <a:pPr lvl="0" marL="254000" indent="-254000" algn="l">
              <a:spcBef>
                <a:spcPts val="1000"/>
              </a:spcBef>
              <a:buSzPct val="50000"/>
              <a:buBlip>
                <a:blip r:embed="rId6"/>
              </a:buBlip>
              <a:defRPr sz="1800"/>
            </a:pPr>
            <a:r>
              <a:rPr sz="2400"/>
              <a:t>It predicts massless gauge bosons contradicting observation of massive W and Z</a:t>
            </a:r>
            <a:endParaRPr sz="2400"/>
          </a:p>
          <a:p>
            <a:pPr lvl="0" marL="254000" indent="-254000" algn="l">
              <a:spcBef>
                <a:spcPts val="1000"/>
              </a:spcBef>
              <a:buSzPct val="50000"/>
              <a:buBlip>
                <a:blip r:embed="rId6"/>
              </a:buBlip>
              <a:defRPr sz="1800"/>
            </a:pPr>
            <a:r>
              <a:rPr sz="2400"/>
              <a:t>The Higgs mechanism was introduced to give mass to all particles while preserving gauge symmetry</a:t>
            </a:r>
            <a:endParaRPr sz="2400"/>
          </a:p>
          <a:p>
            <a:pPr lvl="0" marL="254000" indent="-254000" algn="l">
              <a:spcBef>
                <a:spcPts val="1000"/>
              </a:spcBef>
              <a:buSzPct val="50000"/>
              <a:buBlip>
                <a:blip r:embed="rId6"/>
              </a:buBlip>
              <a:defRPr sz="1800"/>
            </a:pPr>
            <a:r>
              <a:rPr sz="2400"/>
              <a:t>SM is tested at the per mill level and fit to precision data provides constraints on the Higgs mas</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title"/>
          </p:nvPr>
        </p:nvSpPr>
        <p:spPr>
          <a:prstGeom prst="rect">
            <a:avLst/>
          </a:prstGeom>
        </p:spPr>
        <p:txBody>
          <a:bodyPr/>
          <a:lstStyle/>
          <a:p>
            <a:pPr lvl="0">
              <a:defRPr sz="1800">
                <a:solidFill>
                  <a:srgbClr val="000000"/>
                </a:solidFill>
              </a:defRPr>
            </a:pPr>
            <a:r>
              <a:rPr sz="4400">
                <a:solidFill>
                  <a:srgbClr val="FFFFFE"/>
                </a:solidFill>
              </a:rPr>
              <a:t>Search for Stop</a:t>
            </a:r>
          </a:p>
        </p:txBody>
      </p:sp>
      <p:sp>
        <p:nvSpPr>
          <p:cNvPr id="416" name="Shape 41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417" name="Shape 417"/>
          <p:cNvSpPr/>
          <p:nvPr>
            <p:ph type="body" idx="1"/>
          </p:nvPr>
        </p:nvSpPr>
        <p:spPr>
          <a:xfrm>
            <a:off x="71841" y="1042231"/>
            <a:ext cx="12382759" cy="2455467"/>
          </a:xfrm>
          <a:prstGeom prst="rect">
            <a:avLst/>
          </a:prstGeom>
        </p:spPr>
        <p:txBody>
          <a:bodyPr/>
          <a:lstStyle/>
          <a:p>
            <a:pPr lvl="0">
              <a:spcBef>
                <a:spcPts val="1000"/>
              </a:spcBef>
              <a:buBlip>
                <a:blip r:embed="rId2"/>
              </a:buBlip>
              <a:defRPr sz="1800"/>
            </a:pPr>
            <a:r>
              <a:rPr sz="2400"/>
              <a:t>It typically targets lightest stop </a:t>
            </a:r>
            <a:endParaRPr sz="2400"/>
          </a:p>
          <a:p>
            <a:pPr lvl="1" marL="505690" indent="-277090">
              <a:spcBef>
                <a:spcPts val="1000"/>
              </a:spcBef>
              <a:buBlip>
                <a:blip r:embed="rId2"/>
              </a:buBlip>
              <a:defRPr sz="1800"/>
            </a:pPr>
            <a:r>
              <a:rPr sz="2200"/>
              <a:t>but also searches for heavier stop in gauge mediated SUSY scenarios</a:t>
            </a:r>
            <a:endParaRPr sz="2200"/>
          </a:p>
          <a:p>
            <a:pPr lvl="0">
              <a:spcBef>
                <a:spcPts val="1000"/>
              </a:spcBef>
              <a:buBlip>
                <a:blip r:embed="rId2"/>
              </a:buBlip>
              <a:defRPr sz="1800"/>
            </a:pPr>
            <a:r>
              <a:rPr sz="2400"/>
              <a:t>Here focusing on models with no light SUSY EWK states</a:t>
            </a:r>
          </a:p>
        </p:txBody>
      </p:sp>
      <p:pic>
        <p:nvPicPr>
          <p:cNvPr id="418" name="pasted-image.png"/>
          <p:cNvPicPr/>
          <p:nvPr/>
        </p:nvPicPr>
        <p:blipFill>
          <a:blip r:embed="rId3">
            <a:extLst/>
          </a:blip>
          <a:stretch>
            <a:fillRect/>
          </a:stretch>
        </p:blipFill>
        <p:spPr>
          <a:xfrm>
            <a:off x="877815" y="2809571"/>
            <a:ext cx="11249170" cy="5587337"/>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0" name="pasted-image.png"/>
          <p:cNvPicPr/>
          <p:nvPr/>
        </p:nvPicPr>
        <p:blipFill>
          <a:blip r:embed="rId3">
            <a:extLst/>
          </a:blip>
          <a:stretch>
            <a:fillRect/>
          </a:stretch>
        </p:blipFill>
        <p:spPr>
          <a:xfrm>
            <a:off x="2893955" y="1990479"/>
            <a:ext cx="5592815" cy="5113431"/>
          </a:xfrm>
          <a:prstGeom prst="rect">
            <a:avLst/>
          </a:prstGeom>
          <a:ln w="12700">
            <a:miter lim="400000"/>
          </a:ln>
        </p:spPr>
      </p:pic>
      <p:sp>
        <p:nvSpPr>
          <p:cNvPr id="421" name="Shape 421"/>
          <p:cNvSpPr/>
          <p:nvPr>
            <p:ph type="title"/>
          </p:nvPr>
        </p:nvSpPr>
        <p:spPr>
          <a:prstGeom prst="rect">
            <a:avLst/>
          </a:prstGeom>
        </p:spPr>
        <p:txBody>
          <a:bodyPr/>
          <a:lstStyle/>
          <a:p>
            <a:pPr lvl="0">
              <a:defRPr sz="1800">
                <a:solidFill>
                  <a:srgbClr val="000000"/>
                </a:solidFill>
              </a:defRPr>
            </a:pPr>
            <a:r>
              <a:rPr sz="4400">
                <a:solidFill>
                  <a:srgbClr val="FFFFFE"/>
                </a:solidFill>
              </a:rPr>
              <a:t>The Stop Master Plot</a:t>
            </a:r>
          </a:p>
        </p:txBody>
      </p:sp>
      <p:sp>
        <p:nvSpPr>
          <p:cNvPr id="422" name="Shape 42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423" name="Shape 423"/>
          <p:cNvSpPr/>
          <p:nvPr/>
        </p:nvSpPr>
        <p:spPr>
          <a:xfrm>
            <a:off x="8759552" y="6008995"/>
            <a:ext cx="3904486" cy="1259741"/>
          </a:xfrm>
          <a:prstGeom prst="roundRect">
            <a:avLst>
              <a:gd name="adj" fmla="val 15122"/>
            </a:avLst>
          </a:prstGeom>
          <a:blipFill>
            <a:blip r:embed="rId4"/>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defRPr sz="1800"/>
            </a:pPr>
            <a:r>
              <a:rPr sz="2400">
                <a:solidFill>
                  <a:srgbClr val="FFFFFF"/>
                </a:solidFill>
                <a:effectLst>
                  <a:outerShdw sx="100000" sy="100000" kx="0" ky="0" algn="b" rotWithShape="0" blurRad="38100" dist="12700" dir="5400000">
                    <a:srgbClr val="000000">
                      <a:alpha val="50000"/>
                    </a:srgbClr>
                  </a:outerShdw>
                </a:effectLst>
              </a:rPr>
              <a:t>Stop m &gt; 650 GeV </a:t>
            </a:r>
            <a:endParaRPr sz="2400">
              <a:solidFill>
                <a:srgbClr val="FFFFFF"/>
              </a:solidFill>
              <a:effectLst>
                <a:outerShdw sx="100000" sy="100000" kx="0" ky="0" algn="b" rotWithShape="0" blurRad="38100" dist="12700" dir="5400000">
                  <a:srgbClr val="000000">
                    <a:alpha val="50000"/>
                  </a:srgbClr>
                </a:outerShdw>
              </a:effectLst>
            </a:endParaRPr>
          </a:p>
          <a:p>
            <a:pPr lvl="0">
              <a:defRPr sz="1800"/>
            </a:pPr>
            <a:r>
              <a:rPr sz="2400">
                <a:solidFill>
                  <a:srgbClr val="FFFFFF"/>
                </a:solidFill>
                <a:effectLst>
                  <a:outerShdw sx="100000" sy="100000" kx="0" ky="0" algn="b" rotWithShape="0" blurRad="38100" dist="12700" dir="5400000">
                    <a:srgbClr val="000000">
                      <a:alpha val="50000"/>
                    </a:srgbClr>
                  </a:outerShdw>
                </a:effectLst>
              </a:rPr>
              <a:t>for massless LSP</a:t>
            </a:r>
          </a:p>
        </p:txBody>
      </p:sp>
      <p:pic>
        <p:nvPicPr>
          <p:cNvPr id="424" name=""/>
          <p:cNvPicPr/>
          <p:nvPr/>
        </p:nvPicPr>
        <p:blipFill>
          <a:blip r:embed="rId5">
            <a:extLst/>
          </a:blip>
          <a:stretch>
            <a:fillRect/>
          </a:stretch>
        </p:blipFill>
        <p:spPr>
          <a:xfrm rot="2133988">
            <a:off x="2611281" y="3880684"/>
            <a:ext cx="2436895" cy="216127"/>
          </a:xfrm>
          <a:prstGeom prst="rect">
            <a:avLst/>
          </a:prstGeom>
        </p:spPr>
      </p:pic>
      <p:pic>
        <p:nvPicPr>
          <p:cNvPr id="426" name=""/>
          <p:cNvPicPr/>
          <p:nvPr/>
        </p:nvPicPr>
        <p:blipFill>
          <a:blip r:embed="rId6">
            <a:extLst/>
          </a:blip>
          <a:stretch>
            <a:fillRect/>
          </a:stretch>
        </p:blipFill>
        <p:spPr>
          <a:xfrm rot="20791956">
            <a:off x="2952425" y="5390822"/>
            <a:ext cx="1506266" cy="216127"/>
          </a:xfrm>
          <a:prstGeom prst="rect">
            <a:avLst/>
          </a:prstGeom>
        </p:spPr>
      </p:pic>
      <p:grpSp>
        <p:nvGrpSpPr>
          <p:cNvPr id="432" name="Group 432"/>
          <p:cNvGrpSpPr/>
          <p:nvPr/>
        </p:nvGrpSpPr>
        <p:grpSpPr>
          <a:xfrm>
            <a:off x="180166" y="1753695"/>
            <a:ext cx="3009466" cy="2456061"/>
            <a:chOff x="0" y="-114300"/>
            <a:chExt cx="3009465" cy="2456060"/>
          </a:xfrm>
        </p:grpSpPr>
        <p:grpSp>
          <p:nvGrpSpPr>
            <p:cNvPr id="430" name="Group 430"/>
            <p:cNvGrpSpPr/>
            <p:nvPr/>
          </p:nvGrpSpPr>
          <p:grpSpPr>
            <a:xfrm>
              <a:off x="70047" y="342314"/>
              <a:ext cx="2541115" cy="1999447"/>
              <a:chOff x="-25400" y="-25400"/>
              <a:chExt cx="2541114" cy="1999445"/>
            </a:xfrm>
          </p:grpSpPr>
          <p:pic>
            <p:nvPicPr>
              <p:cNvPr id="429" name="pasted-image.png"/>
              <p:cNvPicPr/>
              <p:nvPr/>
            </p:nvPicPr>
            <p:blipFill>
              <a:blip r:embed="rId7">
                <a:extLst/>
              </a:blip>
              <a:stretch>
                <a:fillRect/>
              </a:stretch>
            </p:blipFill>
            <p:spPr>
              <a:xfrm>
                <a:off x="0" y="0"/>
                <a:ext cx="2490315" cy="1948646"/>
              </a:xfrm>
              <a:prstGeom prst="rect">
                <a:avLst/>
              </a:prstGeom>
              <a:ln>
                <a:noFill/>
              </a:ln>
              <a:effectLst/>
            </p:spPr>
          </p:pic>
          <p:pic>
            <p:nvPicPr>
              <p:cNvPr id="428" name=""/>
              <p:cNvPicPr/>
              <p:nvPr/>
            </p:nvPicPr>
            <p:blipFill>
              <a:blip r:embed="rId8">
                <a:extLst/>
              </a:blip>
              <a:stretch>
                <a:fillRect/>
              </a:stretch>
            </p:blipFill>
            <p:spPr>
              <a:xfrm>
                <a:off x="-25400" y="-25400"/>
                <a:ext cx="2541115" cy="1999446"/>
              </a:xfrm>
              <a:prstGeom prst="rect">
                <a:avLst/>
              </a:prstGeom>
              <a:effectLst/>
            </p:spPr>
          </p:pic>
        </p:grpSp>
        <p:sp>
          <p:nvSpPr>
            <p:cNvPr id="431" name="Shape 431"/>
            <p:cNvSpPr/>
            <p:nvPr/>
          </p:nvSpPr>
          <p:spPr>
            <a:xfrm>
              <a:off x="0" y="-114300"/>
              <a:ext cx="3009466" cy="4865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a:spcBef>
                  <a:spcPts val="1000"/>
                </a:spcBef>
                <a:defRPr sz="2400"/>
              </a:lvl1pPr>
            </a:lstStyle>
            <a:p>
              <a:pPr lvl="0">
                <a:defRPr sz="1800"/>
              </a:pPr>
              <a:r>
                <a:rPr sz="2400"/>
                <a:t>Mono-jet search</a:t>
              </a:r>
            </a:p>
          </p:txBody>
        </p:sp>
      </p:grpSp>
      <p:grpSp>
        <p:nvGrpSpPr>
          <p:cNvPr id="437" name="Group 437"/>
          <p:cNvGrpSpPr/>
          <p:nvPr/>
        </p:nvGrpSpPr>
        <p:grpSpPr>
          <a:xfrm>
            <a:off x="-73756" y="4313983"/>
            <a:ext cx="3288710" cy="2341762"/>
            <a:chOff x="-114300" y="0"/>
            <a:chExt cx="3288708" cy="2341760"/>
          </a:xfrm>
        </p:grpSpPr>
        <p:grpSp>
          <p:nvGrpSpPr>
            <p:cNvPr id="435" name="Group 435"/>
            <p:cNvGrpSpPr/>
            <p:nvPr/>
          </p:nvGrpSpPr>
          <p:grpSpPr>
            <a:xfrm>
              <a:off x="166541" y="380289"/>
              <a:ext cx="2617325" cy="1961472"/>
              <a:chOff x="-25400" y="-25400"/>
              <a:chExt cx="2617323" cy="1961470"/>
            </a:xfrm>
          </p:grpSpPr>
          <p:pic>
            <p:nvPicPr>
              <p:cNvPr id="434" name="pasted-image.png"/>
              <p:cNvPicPr/>
              <p:nvPr/>
            </p:nvPicPr>
            <p:blipFill>
              <a:blip r:embed="rId9">
                <a:extLst/>
              </a:blip>
              <a:stretch>
                <a:fillRect/>
              </a:stretch>
            </p:blipFill>
            <p:spPr>
              <a:xfrm>
                <a:off x="0" y="0"/>
                <a:ext cx="2566524" cy="1910671"/>
              </a:xfrm>
              <a:prstGeom prst="rect">
                <a:avLst/>
              </a:prstGeom>
              <a:ln>
                <a:noFill/>
              </a:ln>
              <a:effectLst/>
            </p:spPr>
          </p:pic>
          <p:pic>
            <p:nvPicPr>
              <p:cNvPr id="433" name=""/>
              <p:cNvPicPr/>
              <p:nvPr/>
            </p:nvPicPr>
            <p:blipFill>
              <a:blip r:embed="rId10">
                <a:extLst/>
              </a:blip>
              <a:stretch>
                <a:fillRect/>
              </a:stretch>
            </p:blipFill>
            <p:spPr>
              <a:xfrm>
                <a:off x="-25400" y="-25400"/>
                <a:ext cx="2617324" cy="1961471"/>
              </a:xfrm>
              <a:prstGeom prst="rect">
                <a:avLst/>
              </a:prstGeom>
              <a:effectLst/>
            </p:spPr>
          </p:pic>
        </p:grpSp>
        <p:sp>
          <p:nvSpPr>
            <p:cNvPr id="436" name="Shape 436"/>
            <p:cNvSpPr/>
            <p:nvPr/>
          </p:nvSpPr>
          <p:spPr>
            <a:xfrm>
              <a:off x="-114300" y="0"/>
              <a:ext cx="3288709" cy="8828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noAutofit/>
            </a:bodyPr>
            <a:lstStyle>
              <a:lvl1pPr algn="l">
                <a:spcBef>
                  <a:spcPts val="1000"/>
                </a:spcBef>
                <a:defRPr sz="2400"/>
              </a:lvl1pPr>
            </a:lstStyle>
            <a:p>
              <a:pPr lvl="0">
                <a:defRPr sz="1800"/>
              </a:pPr>
              <a:r>
                <a:rPr sz="2400"/>
                <a:t>Charm-tagged search</a:t>
              </a:r>
            </a:p>
          </p:txBody>
        </p:sp>
      </p:grpSp>
      <p:sp>
        <p:nvSpPr>
          <p:cNvPr id="438" name="Shape 438"/>
          <p:cNvSpPr/>
          <p:nvPr/>
        </p:nvSpPr>
        <p:spPr>
          <a:xfrm>
            <a:off x="8531851" y="1358948"/>
            <a:ext cx="4349037" cy="251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spcBef>
                <a:spcPts val="1000"/>
              </a:spcBef>
              <a:defRPr sz="1800"/>
            </a:pPr>
            <a:r>
              <a:rPr sz="2400">
                <a:latin typeface="Gill Sans SemiBold"/>
                <a:ea typeface="Gill Sans SemiBold"/>
                <a:cs typeface="Gill Sans SemiBold"/>
                <a:sym typeface="Gill Sans SemiBold"/>
              </a:rPr>
              <a:t>Search with no-leptons</a:t>
            </a:r>
            <a:endParaRPr sz="2400">
              <a:latin typeface="Gill Sans SemiBold"/>
              <a:ea typeface="Gill Sans SemiBold"/>
              <a:cs typeface="Gill Sans SemiBold"/>
              <a:sym typeface="Gill Sans SemiBold"/>
            </a:endParaRPr>
          </a:p>
          <a:p>
            <a:pPr lvl="0" marL="228600" indent="-228600" algn="l">
              <a:spcBef>
                <a:spcPts val="1000"/>
              </a:spcBef>
              <a:buSzPct val="50000"/>
              <a:buBlip>
                <a:blip r:embed="rId11"/>
              </a:buBlip>
              <a:defRPr sz="1800"/>
            </a:pPr>
            <a:r>
              <a:rPr sz="2400"/>
              <a:t>2 sets of SRs targeting final states with fully-hadronic tops: </a:t>
            </a:r>
            <a:endParaRPr sz="2400"/>
          </a:p>
          <a:p>
            <a:pPr lvl="1" marL="457200" indent="-228600" algn="l">
              <a:spcBef>
                <a:spcPts val="1000"/>
              </a:spcBef>
              <a:buSzPct val="50000"/>
              <a:buBlip>
                <a:blip r:embed="rId11"/>
              </a:buBlip>
              <a:defRPr sz="1800"/>
            </a:pPr>
            <a:r>
              <a:rPr sz="2200"/>
              <a:t>6+ jets: 2 resolved tops </a:t>
            </a:r>
            <a:endParaRPr sz="2200"/>
          </a:p>
          <a:p>
            <a:pPr lvl="1" marL="457200" indent="-228600" algn="l">
              <a:spcBef>
                <a:spcPts val="1000"/>
              </a:spcBef>
              <a:buSzPct val="50000"/>
              <a:buBlip>
                <a:blip r:embed="rId11"/>
              </a:buBlip>
              <a:defRPr sz="1800"/>
            </a:pPr>
            <a:r>
              <a:rPr sz="2200"/>
              <a:t>4/5+ jets: merged W or top system in large R jets (0.8, 1.2)</a:t>
            </a:r>
          </a:p>
        </p:txBody>
      </p:sp>
      <p:sp>
        <p:nvSpPr>
          <p:cNvPr id="439" name="Shape 439"/>
          <p:cNvSpPr/>
          <p:nvPr/>
        </p:nvSpPr>
        <p:spPr>
          <a:xfrm>
            <a:off x="4855922" y="7468049"/>
            <a:ext cx="6705582" cy="125974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254000" indent="-254000" algn="l">
              <a:spcBef>
                <a:spcPts val="1000"/>
              </a:spcBef>
              <a:buSzPct val="50000"/>
              <a:buBlip>
                <a:blip r:embed="rId11"/>
              </a:buBlip>
              <a:defRPr sz="2400"/>
            </a:lvl1pPr>
            <a:lvl2pPr marL="482600" indent="-254000" algn="l">
              <a:spcBef>
                <a:spcPts val="1000"/>
              </a:spcBef>
              <a:buSzPct val="50000"/>
              <a:buBlip>
                <a:blip r:embed="rId11"/>
              </a:buBlip>
              <a:defRPr sz="2200"/>
            </a:lvl2pPr>
          </a:lstStyle>
          <a:p>
            <a:pPr lvl="0">
              <a:defRPr sz="1800"/>
            </a:pPr>
            <a:r>
              <a:rPr sz="2400"/>
              <a:t>Precision measurements as probes for SUSY</a:t>
            </a:r>
            <a:endParaRPr sz="2400"/>
          </a:p>
          <a:p>
            <a:pPr lvl="1">
              <a:defRPr sz="1800"/>
            </a:pPr>
            <a:r>
              <a:rPr sz="2200"/>
              <a:t>re-interpretation of the tt cross section in searches for stop with stop mass ~ top mass</a:t>
            </a:r>
          </a:p>
        </p:txBody>
      </p:sp>
      <p:grpSp>
        <p:nvGrpSpPr>
          <p:cNvPr id="442" name="Group 442"/>
          <p:cNvGrpSpPr/>
          <p:nvPr/>
        </p:nvGrpSpPr>
        <p:grpSpPr>
          <a:xfrm>
            <a:off x="1478889" y="6763102"/>
            <a:ext cx="3060267" cy="2809478"/>
            <a:chOff x="-25400" y="-25400"/>
            <a:chExt cx="3060265" cy="2809476"/>
          </a:xfrm>
        </p:grpSpPr>
        <p:pic>
          <p:nvPicPr>
            <p:cNvPr id="441" name="pasted-image.png"/>
            <p:cNvPicPr/>
            <p:nvPr/>
          </p:nvPicPr>
          <p:blipFill>
            <a:blip r:embed="rId12">
              <a:extLst/>
            </a:blip>
            <a:stretch>
              <a:fillRect/>
            </a:stretch>
          </p:blipFill>
          <p:spPr>
            <a:xfrm>
              <a:off x="0" y="0"/>
              <a:ext cx="3009466" cy="2758677"/>
            </a:xfrm>
            <a:prstGeom prst="rect">
              <a:avLst/>
            </a:prstGeom>
            <a:ln>
              <a:noFill/>
            </a:ln>
            <a:effectLst/>
          </p:spPr>
        </p:pic>
        <p:pic>
          <p:nvPicPr>
            <p:cNvPr id="440" name=""/>
            <p:cNvPicPr/>
            <p:nvPr/>
          </p:nvPicPr>
          <p:blipFill>
            <a:blip r:embed="rId13">
              <a:extLst/>
            </a:blip>
            <a:stretch>
              <a:fillRect/>
            </a:stretch>
          </p:blipFill>
          <p:spPr>
            <a:xfrm>
              <a:off x="-25400" y="-25400"/>
              <a:ext cx="3060266" cy="2809477"/>
            </a:xfrm>
            <a:prstGeom prst="rect">
              <a:avLst/>
            </a:prstGeom>
            <a:effectLst/>
          </p:spPr>
        </p:pic>
      </p:grpSp>
      <p:pic>
        <p:nvPicPr>
          <p:cNvPr id="443" name=""/>
          <p:cNvPicPr/>
          <p:nvPr/>
        </p:nvPicPr>
        <p:blipFill>
          <a:blip r:embed="rId14">
            <a:extLst/>
          </a:blip>
          <a:stretch>
            <a:fillRect/>
          </a:stretch>
        </p:blipFill>
        <p:spPr>
          <a:xfrm>
            <a:off x="3754513" y="6015957"/>
            <a:ext cx="1033223" cy="965201"/>
          </a:xfrm>
          <a:prstGeom prst="rect">
            <a:avLst/>
          </a:prstGeom>
        </p:spPr>
      </p:pic>
      <p:grpSp>
        <p:nvGrpSpPr>
          <p:cNvPr id="447" name="Group 447"/>
          <p:cNvGrpSpPr/>
          <p:nvPr/>
        </p:nvGrpSpPr>
        <p:grpSpPr>
          <a:xfrm>
            <a:off x="8645022" y="3858205"/>
            <a:ext cx="2363902" cy="1951477"/>
            <a:chOff x="-19050" y="-19050"/>
            <a:chExt cx="2363900" cy="1951476"/>
          </a:xfrm>
        </p:grpSpPr>
        <p:pic>
          <p:nvPicPr>
            <p:cNvPr id="446" name="pasted-image.png"/>
            <p:cNvPicPr/>
            <p:nvPr/>
          </p:nvPicPr>
          <p:blipFill>
            <a:blip r:embed="rId15">
              <a:extLst/>
            </a:blip>
            <a:stretch>
              <a:fillRect/>
            </a:stretch>
          </p:blipFill>
          <p:spPr>
            <a:xfrm>
              <a:off x="0" y="0"/>
              <a:ext cx="2325801" cy="1913377"/>
            </a:xfrm>
            <a:prstGeom prst="rect">
              <a:avLst/>
            </a:prstGeom>
            <a:ln>
              <a:noFill/>
            </a:ln>
            <a:effectLst/>
          </p:spPr>
        </p:pic>
        <p:pic>
          <p:nvPicPr>
            <p:cNvPr id="445" name=""/>
            <p:cNvPicPr/>
            <p:nvPr/>
          </p:nvPicPr>
          <p:blipFill>
            <a:blip r:embed="rId16">
              <a:extLst/>
            </a:blip>
            <a:stretch>
              <a:fillRect/>
            </a:stretch>
          </p:blipFill>
          <p:spPr>
            <a:xfrm>
              <a:off x="-19050" y="-19050"/>
              <a:ext cx="2363901" cy="1951477"/>
            </a:xfrm>
            <a:prstGeom prst="rect">
              <a:avLst/>
            </a:prstGeom>
            <a:effectLst/>
          </p:spPr>
        </p:pic>
      </p:grpSp>
      <p:sp>
        <p:nvSpPr>
          <p:cNvPr id="448" name="Shape 448"/>
          <p:cNvSpPr/>
          <p:nvPr/>
        </p:nvSpPr>
        <p:spPr>
          <a:xfrm>
            <a:off x="11167177" y="4663762"/>
            <a:ext cx="1567493" cy="340373"/>
          </a:xfrm>
          <a:prstGeom prst="rect">
            <a:avLst/>
          </a:prstGeom>
          <a:blipFill>
            <a:blip r:embed="rId17"/>
          </a:blipFill>
          <a:ln w="12700">
            <a:miter lim="400000"/>
          </a:ln>
          <a:extLst>
            <a:ext uri="{C572A759-6A51-4108-AA02-DFA0A04FC94B}">
              <ma14:wrappingTextBoxFlag xmlns:ma14="http://schemas.microsoft.com/office/mac/drawingml/2011/main" val="1"/>
            </a:ext>
          </a:extLst>
        </p:spPr>
        <p:txBody>
          <a:bodyPr lIns="0" tIns="0" rIns="0" bIns="0" anchor="ct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1406.1122</a:t>
            </a:r>
          </a:p>
        </p:txBody>
      </p:sp>
      <p:pic>
        <p:nvPicPr>
          <p:cNvPr id="449" name="pasted-image.png"/>
          <p:cNvPicPr/>
          <p:nvPr/>
        </p:nvPicPr>
        <p:blipFill>
          <a:blip r:embed="rId18">
            <a:extLst/>
          </a:blip>
          <a:stretch>
            <a:fillRect/>
          </a:stretch>
        </p:blipFill>
        <p:spPr>
          <a:xfrm>
            <a:off x="5294145" y="8832987"/>
            <a:ext cx="4349037" cy="314932"/>
          </a:xfrm>
          <a:prstGeom prst="rect">
            <a:avLst/>
          </a:prstGeom>
          <a:ln w="12700">
            <a:miter lim="400000"/>
          </a:ln>
        </p:spPr>
      </p:pic>
      <p:sp>
        <p:nvSpPr>
          <p:cNvPr id="450" name="Shape 450"/>
          <p:cNvSpPr/>
          <p:nvPr/>
        </p:nvSpPr>
        <p:spPr>
          <a:xfrm rot="5401441">
            <a:off x="11167177" y="8166394"/>
            <a:ext cx="1567493" cy="340373"/>
          </a:xfrm>
          <a:prstGeom prst="rect">
            <a:avLst/>
          </a:prstGeom>
          <a:blipFill>
            <a:blip r:embed="rId17"/>
          </a:blipFill>
          <a:ln w="12700">
            <a:miter lim="400000"/>
          </a:ln>
          <a:extLst>
            <a:ext uri="{C572A759-6A51-4108-AA02-DFA0A04FC94B}">
              <ma14:wrappingTextBoxFlag xmlns:ma14="http://schemas.microsoft.com/office/mac/drawingml/2011/main" val="1"/>
            </a:ext>
          </a:extLst>
        </p:spPr>
        <p:txBody>
          <a:bodyPr lIns="0" tIns="0" rIns="0" bIns="0" anchor="ct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1406.5375</a:t>
            </a:r>
          </a:p>
        </p:txBody>
      </p:sp>
      <p:sp>
        <p:nvSpPr>
          <p:cNvPr id="451" name="Shape 451"/>
          <p:cNvSpPr/>
          <p:nvPr/>
        </p:nvSpPr>
        <p:spPr>
          <a:xfrm flipH="1" flipV="1">
            <a:off x="2246220" y="2289957"/>
            <a:ext cx="203805" cy="200523"/>
          </a:xfrm>
          <a:prstGeom prst="line">
            <a:avLst/>
          </a:prstGeom>
          <a:ln w="25400">
            <a:solidFill/>
            <a:miter lim="400000"/>
          </a:ln>
        </p:spPr>
        <p:txBody>
          <a:bodyPr lIns="50800" tIns="50800" rIns="50800" bIns="5080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452" name="Shape 452"/>
          <p:cNvSpPr/>
          <p:nvPr/>
        </p:nvSpPr>
        <p:spPr>
          <a:xfrm flipV="1">
            <a:off x="2198352" y="2240449"/>
            <a:ext cx="299541" cy="299540"/>
          </a:xfrm>
          <a:prstGeom prst="line">
            <a:avLst/>
          </a:prstGeom>
          <a:ln w="25400">
            <a:solidFill/>
            <a:miter lim="400000"/>
          </a:ln>
        </p:spPr>
        <p:txBody>
          <a:bodyPr lIns="50800" tIns="50800" rIns="50800" bIns="5080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453" name="Shape 453"/>
          <p:cNvSpPr/>
          <p:nvPr/>
        </p:nvSpPr>
        <p:spPr>
          <a:xfrm flipH="1" flipV="1">
            <a:off x="2246220" y="3925344"/>
            <a:ext cx="203805" cy="200523"/>
          </a:xfrm>
          <a:prstGeom prst="line">
            <a:avLst/>
          </a:prstGeom>
          <a:ln w="25400">
            <a:solidFill/>
            <a:miter lim="400000"/>
          </a:ln>
        </p:spPr>
        <p:txBody>
          <a:bodyPr lIns="50800" tIns="50800" rIns="50800" bIns="5080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454" name="Shape 454"/>
          <p:cNvSpPr/>
          <p:nvPr/>
        </p:nvSpPr>
        <p:spPr>
          <a:xfrm flipV="1">
            <a:off x="2198352" y="3875836"/>
            <a:ext cx="299541" cy="299540"/>
          </a:xfrm>
          <a:prstGeom prst="line">
            <a:avLst/>
          </a:prstGeom>
          <a:ln w="25400">
            <a:solidFill/>
            <a:miter lim="400000"/>
          </a:ln>
        </p:spPr>
        <p:txBody>
          <a:bodyPr lIns="50800" tIns="50800" rIns="50800" bIns="5080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8" name="pasted-image.png"/>
          <p:cNvPicPr/>
          <p:nvPr/>
        </p:nvPicPr>
        <p:blipFill>
          <a:blip r:embed="rId2">
            <a:extLst/>
          </a:blip>
          <a:stretch>
            <a:fillRect/>
          </a:stretch>
        </p:blipFill>
        <p:spPr>
          <a:xfrm>
            <a:off x="8323161" y="1000915"/>
            <a:ext cx="4477610" cy="4407803"/>
          </a:xfrm>
          <a:prstGeom prst="rect">
            <a:avLst/>
          </a:prstGeom>
          <a:ln w="12700">
            <a:miter lim="400000"/>
          </a:ln>
        </p:spPr>
      </p:pic>
      <p:sp>
        <p:nvSpPr>
          <p:cNvPr id="459" name="Shape 459"/>
          <p:cNvSpPr/>
          <p:nvPr>
            <p:ph type="title"/>
          </p:nvPr>
        </p:nvSpPr>
        <p:spPr>
          <a:prstGeom prst="rect">
            <a:avLst/>
          </a:prstGeom>
        </p:spPr>
        <p:txBody>
          <a:bodyPr/>
          <a:lstStyle/>
          <a:p>
            <a:pPr lvl="0">
              <a:defRPr sz="1800">
                <a:solidFill>
                  <a:srgbClr val="000000"/>
                </a:solidFill>
              </a:defRPr>
            </a:pPr>
            <a:r>
              <a:rPr sz="4400">
                <a:solidFill>
                  <a:srgbClr val="FFFFFE"/>
                </a:solidFill>
              </a:rPr>
              <a:t>Precision measurement of top correlation</a:t>
            </a:r>
          </a:p>
        </p:txBody>
      </p:sp>
      <p:sp>
        <p:nvSpPr>
          <p:cNvPr id="460" name="Shape 460"/>
          <p:cNvSpPr/>
          <p:nvPr>
            <p:ph type="body" idx="1"/>
          </p:nvPr>
        </p:nvSpPr>
        <p:spPr>
          <a:xfrm>
            <a:off x="647700" y="1231900"/>
            <a:ext cx="7207611" cy="7651495"/>
          </a:xfrm>
          <a:prstGeom prst="rect">
            <a:avLst/>
          </a:prstGeom>
        </p:spPr>
        <p:txBody>
          <a:bodyPr/>
          <a:lstStyle/>
          <a:p>
            <a:pPr lvl="0" defTabSz="457200">
              <a:spcBef>
                <a:spcPts val="1000"/>
              </a:spcBef>
              <a:buBlip>
                <a:blip r:embed="rId3"/>
              </a:buBlip>
              <a:defRPr sz="1800"/>
            </a:pPr>
            <a:r>
              <a:rPr sz="2400">
                <a:solidFill>
                  <a:srgbClr val="212121"/>
                </a:solidFill>
              </a:rPr>
              <a:t>Precision measurement of top correlation to probe for stop production</a:t>
            </a:r>
            <a:endParaRPr sz="2400">
              <a:solidFill>
                <a:srgbClr val="212121"/>
              </a:solidFill>
            </a:endParaRPr>
          </a:p>
          <a:p>
            <a:pPr lvl="0" defTabSz="457200">
              <a:spcBef>
                <a:spcPts val="1000"/>
              </a:spcBef>
              <a:buBlip>
                <a:blip r:embed="rId3"/>
              </a:buBlip>
              <a:defRPr sz="1800"/>
            </a:pPr>
            <a:r>
              <a:rPr sz="2400">
                <a:solidFill>
                  <a:srgbClr val="212121"/>
                </a:solidFill>
              </a:rPr>
              <a:t>The correlation between the top and anti-top quark spins is measured in dilepton tt events by using the difference in azimuthal angle between the two charged leptons in the lab frame</a:t>
            </a:r>
            <a:endParaRPr sz="2400">
              <a:solidFill>
                <a:srgbClr val="212121"/>
              </a:solidFill>
            </a:endParaRPr>
          </a:p>
          <a:p>
            <a:pPr lvl="0" defTabSz="457200">
              <a:spcBef>
                <a:spcPts val="1000"/>
              </a:spcBef>
              <a:buBlip>
                <a:blip r:embed="rId3"/>
              </a:buBlip>
              <a:defRPr sz="1800"/>
            </a:pPr>
            <a:r>
              <a:rPr sz="2400">
                <a:solidFill>
                  <a:srgbClr val="212121"/>
                </a:solidFill>
              </a:rPr>
              <a:t>Measured asymmetry</a:t>
            </a:r>
            <a:endParaRPr sz="2400">
              <a:solidFill>
                <a:srgbClr val="212121"/>
              </a:solidFill>
            </a:endParaRPr>
          </a:p>
          <a:p>
            <a:pPr lvl="1" defTabSz="457200">
              <a:spcBef>
                <a:spcPts val="1000"/>
              </a:spcBef>
              <a:buBlip>
                <a:blip r:embed="rId3"/>
              </a:buBlip>
              <a:defRPr sz="1800"/>
            </a:pPr>
            <a:r>
              <a:rPr sz="2200">
                <a:solidFill>
                  <a:srgbClr val="212121"/>
                </a:solidFill>
              </a:rPr>
              <a:t>A</a:t>
            </a:r>
            <a:r>
              <a:rPr baseline="-13636" sz="2200">
                <a:solidFill>
                  <a:srgbClr val="212121"/>
                </a:solidFill>
              </a:rPr>
              <a:t> </a:t>
            </a:r>
            <a:r>
              <a:rPr sz="2200">
                <a:solidFill>
                  <a:srgbClr val="212121"/>
                </a:solidFill>
              </a:rPr>
              <a:t>= 0.38 ± 0.04 with SM Prediction = 0.318 ± 0.005</a:t>
            </a:r>
            <a:endParaRPr sz="2200">
              <a:solidFill>
                <a:srgbClr val="212121"/>
              </a:solidFill>
            </a:endParaRPr>
          </a:p>
        </p:txBody>
      </p:sp>
      <p:sp>
        <p:nvSpPr>
          <p:cNvPr id="461" name="Shape 46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462" name="pasted-image.png"/>
          <p:cNvPicPr/>
          <p:nvPr/>
        </p:nvPicPr>
        <p:blipFill>
          <a:blip r:embed="rId4">
            <a:extLst/>
          </a:blip>
          <a:stretch>
            <a:fillRect/>
          </a:stretch>
        </p:blipFill>
        <p:spPr>
          <a:xfrm>
            <a:off x="3923387" y="5010639"/>
            <a:ext cx="4827209" cy="4603924"/>
          </a:xfrm>
          <a:prstGeom prst="rect">
            <a:avLst/>
          </a:prstGeom>
          <a:ln w="12700">
            <a:miter lim="400000"/>
          </a:ln>
        </p:spPr>
      </p:pic>
      <p:sp>
        <p:nvSpPr>
          <p:cNvPr id="463" name="Shape 463"/>
          <p:cNvSpPr/>
          <p:nvPr/>
        </p:nvSpPr>
        <p:spPr>
          <a:xfrm>
            <a:off x="275694" y="5872391"/>
            <a:ext cx="3610302" cy="243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54000" indent="-254000" algn="l" defTabSz="457200">
              <a:spcBef>
                <a:spcPts val="3000"/>
              </a:spcBef>
              <a:buSzPct val="50000"/>
              <a:buBlip>
                <a:blip r:embed="rId3"/>
              </a:buBlip>
              <a:defRPr sz="2400">
                <a:solidFill>
                  <a:srgbClr val="212121"/>
                </a:solidFill>
              </a:defRPr>
            </a:lvl1pPr>
          </a:lstStyle>
          <a:p>
            <a:pPr lvl="0">
              <a:defRPr sz="1800">
                <a:solidFill>
                  <a:srgbClr val="000000"/>
                </a:solidFill>
              </a:defRPr>
            </a:pPr>
            <a:r>
              <a:rPr sz="2400">
                <a:solidFill>
                  <a:srgbClr val="212121"/>
                </a:solidFill>
              </a:rPr>
              <a:t>Sensitive to stop pair contributions when the stop mass is near the top mass and the stop decays predominantly RH top</a:t>
            </a:r>
            <a:endParaRPr sz="1200">
              <a:latin typeface="Times"/>
              <a:ea typeface="Times"/>
              <a:cs typeface="Times"/>
              <a:sym typeface="Times"/>
            </a:endParaRPr>
          </a:p>
        </p:txBody>
      </p:sp>
      <p:pic>
        <p:nvPicPr>
          <p:cNvPr id="464" name="pasted-image.png"/>
          <p:cNvPicPr/>
          <p:nvPr/>
        </p:nvPicPr>
        <p:blipFill>
          <a:blip r:embed="rId5">
            <a:extLst/>
          </a:blip>
          <a:stretch>
            <a:fillRect/>
          </a:stretch>
        </p:blipFill>
        <p:spPr>
          <a:xfrm>
            <a:off x="9671732" y="5351332"/>
            <a:ext cx="2710244" cy="3922538"/>
          </a:xfrm>
          <a:prstGeom prst="rect">
            <a:avLst/>
          </a:prstGeom>
          <a:ln w="12700">
            <a:miter lim="400000"/>
          </a:ln>
        </p:spPr>
      </p:pic>
      <p:sp>
        <p:nvSpPr>
          <p:cNvPr id="465" name="Shape 465"/>
          <p:cNvSpPr/>
          <p:nvPr/>
        </p:nvSpPr>
        <p:spPr>
          <a:xfrm>
            <a:off x="1141130" y="9170664"/>
            <a:ext cx="1567493" cy="340373"/>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0" tIns="0" rIns="0" bIns="0" anchor="ct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1412.4741</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7" name="pasted-image.png"/>
          <p:cNvPicPr/>
          <p:nvPr/>
        </p:nvPicPr>
        <p:blipFill>
          <a:blip r:embed="rId2">
            <a:extLst/>
          </a:blip>
          <a:stretch>
            <a:fillRect/>
          </a:stretch>
        </p:blipFill>
        <p:spPr>
          <a:xfrm>
            <a:off x="10860207" y="7878481"/>
            <a:ext cx="2040103" cy="1611202"/>
          </a:xfrm>
          <a:prstGeom prst="rect">
            <a:avLst/>
          </a:prstGeom>
          <a:ln w="12700">
            <a:miter lim="400000"/>
          </a:ln>
        </p:spPr>
      </p:pic>
      <p:sp>
        <p:nvSpPr>
          <p:cNvPr id="468" name="Shape 468"/>
          <p:cNvSpPr/>
          <p:nvPr>
            <p:ph type="title"/>
          </p:nvPr>
        </p:nvSpPr>
        <p:spPr>
          <a:prstGeom prst="rect">
            <a:avLst/>
          </a:prstGeom>
        </p:spPr>
        <p:txBody>
          <a:bodyPr/>
          <a:lstStyle/>
          <a:p>
            <a:pPr lvl="0">
              <a:defRPr sz="1800">
                <a:solidFill>
                  <a:srgbClr val="000000"/>
                </a:solidFill>
              </a:defRPr>
            </a:pPr>
            <a:r>
              <a:rPr sz="4400">
                <a:solidFill>
                  <a:srgbClr val="FFFFFE"/>
                </a:solidFill>
              </a:rPr>
              <a:t>Search for EWK SUSY: EWK-inos</a:t>
            </a:r>
          </a:p>
        </p:txBody>
      </p:sp>
      <p:sp>
        <p:nvSpPr>
          <p:cNvPr id="469" name="Shape 46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470" name="Shape 470"/>
          <p:cNvSpPr/>
          <p:nvPr/>
        </p:nvSpPr>
        <p:spPr>
          <a:xfrm>
            <a:off x="5286360" y="8375974"/>
            <a:ext cx="5141240" cy="958596"/>
          </a:xfrm>
          <a:prstGeom prst="roundRect">
            <a:avLst>
              <a:gd name="adj" fmla="val 19873"/>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defRPr sz="1800"/>
            </a:pPr>
            <a:r>
              <a:rPr sz="2400">
                <a:solidFill>
                  <a:srgbClr val="FFFFFF"/>
                </a:solidFill>
                <a:effectLst>
                  <a:outerShdw sx="100000" sy="100000" kx="0" ky="0" algn="b" rotWithShape="0" blurRad="38100" dist="12700" dir="5400000">
                    <a:srgbClr val="000000">
                      <a:alpha val="50000"/>
                    </a:srgbClr>
                  </a:outerShdw>
                </a:effectLst>
              </a:rPr>
              <a:t>Chargino m &gt; 400 GeV if no sleptons</a:t>
            </a:r>
            <a:endParaRPr sz="2400">
              <a:solidFill>
                <a:srgbClr val="FFFFFF"/>
              </a:solidFill>
              <a:effectLst>
                <a:outerShdw sx="100000" sy="100000" kx="0" ky="0" algn="b" rotWithShape="0" blurRad="38100" dist="12700" dir="5400000">
                  <a:srgbClr val="000000">
                    <a:alpha val="50000"/>
                  </a:srgbClr>
                </a:outerShdw>
              </a:effectLst>
            </a:endParaRPr>
          </a:p>
          <a:p>
            <a:pPr lvl="0">
              <a:defRPr sz="1800"/>
            </a:pPr>
            <a:r>
              <a:rPr sz="2400">
                <a:solidFill>
                  <a:srgbClr val="FFFFFF"/>
                </a:solidFill>
                <a:effectLst>
                  <a:outerShdw sx="100000" sy="100000" kx="0" ky="0" algn="b" rotWithShape="0" blurRad="38100" dist="12700" dir="5400000">
                    <a:srgbClr val="000000">
                      <a:alpha val="50000"/>
                    </a:srgbClr>
                  </a:outerShdw>
                </a:effectLst>
              </a:rPr>
              <a:t>Chargino mass &gt; 700 GeV is sleptons</a:t>
            </a:r>
          </a:p>
        </p:txBody>
      </p:sp>
      <p:sp>
        <p:nvSpPr>
          <p:cNvPr id="471" name="Shape 471"/>
          <p:cNvSpPr/>
          <p:nvPr>
            <p:ph type="body" idx="1"/>
          </p:nvPr>
        </p:nvSpPr>
        <p:spPr>
          <a:xfrm>
            <a:off x="136594" y="1139458"/>
            <a:ext cx="11001223" cy="1885920"/>
          </a:xfrm>
          <a:prstGeom prst="rect">
            <a:avLst/>
          </a:prstGeom>
        </p:spPr>
        <p:txBody>
          <a:bodyPr/>
          <a:lstStyle>
            <a:lvl1pPr>
              <a:spcBef>
                <a:spcPts val="1000"/>
              </a:spcBef>
              <a:buBlip>
                <a:blip r:embed="rId4"/>
              </a:buBlip>
            </a:lvl1pPr>
            <a:lvl2pPr>
              <a:spcBef>
                <a:spcPts val="1000"/>
              </a:spcBef>
              <a:buBlip>
                <a:blip r:embed="rId4"/>
              </a:buBlip>
            </a:lvl2pPr>
          </a:lstStyle>
          <a:p>
            <a:pPr lvl="0">
              <a:defRPr sz="1800"/>
            </a:pPr>
            <a:r>
              <a:rPr sz="2400"/>
              <a:t>Comprehensive program of searches for EWK produced SUSY (charginos, neutralinos, sleptons, staus) </a:t>
            </a:r>
            <a:endParaRPr sz="2400"/>
          </a:p>
          <a:p>
            <a:pPr lvl="1">
              <a:defRPr sz="1800"/>
            </a:pPr>
            <a:r>
              <a:rPr sz="2200"/>
              <a:t>~50 signal regions (with multi leptons or 2 leptons and jets) to achieve best coverage! </a:t>
            </a:r>
          </a:p>
        </p:txBody>
      </p:sp>
      <p:pic>
        <p:nvPicPr>
          <p:cNvPr id="472" name="pasted-image.png"/>
          <p:cNvPicPr/>
          <p:nvPr/>
        </p:nvPicPr>
        <p:blipFill>
          <a:blip r:embed="rId5">
            <a:extLst/>
          </a:blip>
          <a:stretch>
            <a:fillRect/>
          </a:stretch>
        </p:blipFill>
        <p:spPr>
          <a:xfrm>
            <a:off x="66859" y="5302721"/>
            <a:ext cx="4786894" cy="3615160"/>
          </a:xfrm>
          <a:prstGeom prst="rect">
            <a:avLst/>
          </a:prstGeom>
          <a:ln w="12700">
            <a:miter lim="400000"/>
          </a:ln>
        </p:spPr>
      </p:pic>
      <p:pic>
        <p:nvPicPr>
          <p:cNvPr id="473" name="pasted-image.png"/>
          <p:cNvPicPr/>
          <p:nvPr/>
        </p:nvPicPr>
        <p:blipFill>
          <a:blip r:embed="rId6">
            <a:extLst/>
          </a:blip>
          <a:stretch>
            <a:fillRect/>
          </a:stretch>
        </p:blipFill>
        <p:spPr>
          <a:xfrm>
            <a:off x="929071" y="2682568"/>
            <a:ext cx="3062470" cy="2406830"/>
          </a:xfrm>
          <a:prstGeom prst="rect">
            <a:avLst/>
          </a:prstGeom>
          <a:ln w="12700">
            <a:miter lim="400000"/>
          </a:ln>
        </p:spPr>
      </p:pic>
      <p:pic>
        <p:nvPicPr>
          <p:cNvPr id="474" name="pasted-image.png"/>
          <p:cNvPicPr/>
          <p:nvPr/>
        </p:nvPicPr>
        <p:blipFill>
          <a:blip r:embed="rId7">
            <a:extLst/>
          </a:blip>
          <a:stretch>
            <a:fillRect/>
          </a:stretch>
        </p:blipFill>
        <p:spPr>
          <a:xfrm>
            <a:off x="10843277" y="1127745"/>
            <a:ext cx="2073964" cy="1611202"/>
          </a:xfrm>
          <a:prstGeom prst="rect">
            <a:avLst/>
          </a:prstGeom>
          <a:ln w="12700">
            <a:miter lim="400000"/>
          </a:ln>
        </p:spPr>
      </p:pic>
      <p:pic>
        <p:nvPicPr>
          <p:cNvPr id="475" name="pasted-image.png"/>
          <p:cNvPicPr/>
          <p:nvPr/>
        </p:nvPicPr>
        <p:blipFill>
          <a:blip r:embed="rId8">
            <a:extLst/>
          </a:blip>
          <a:stretch>
            <a:fillRect/>
          </a:stretch>
        </p:blipFill>
        <p:spPr>
          <a:xfrm>
            <a:off x="10843277" y="2529635"/>
            <a:ext cx="2073964" cy="1708148"/>
          </a:xfrm>
          <a:prstGeom prst="rect">
            <a:avLst/>
          </a:prstGeom>
          <a:ln w="12700">
            <a:miter lim="400000"/>
          </a:ln>
        </p:spPr>
      </p:pic>
      <p:pic>
        <p:nvPicPr>
          <p:cNvPr id="476" name="pasted-image.png"/>
          <p:cNvPicPr/>
          <p:nvPr/>
        </p:nvPicPr>
        <p:blipFill>
          <a:blip r:embed="rId9">
            <a:extLst/>
          </a:blip>
          <a:stretch>
            <a:fillRect/>
          </a:stretch>
        </p:blipFill>
        <p:spPr>
          <a:xfrm>
            <a:off x="10765648" y="4195187"/>
            <a:ext cx="2229222" cy="1820426"/>
          </a:xfrm>
          <a:prstGeom prst="rect">
            <a:avLst/>
          </a:prstGeom>
          <a:ln w="12700">
            <a:miter lim="400000"/>
          </a:ln>
        </p:spPr>
      </p:pic>
      <p:pic>
        <p:nvPicPr>
          <p:cNvPr id="477" name="pasted-image.png"/>
          <p:cNvPicPr/>
          <p:nvPr/>
        </p:nvPicPr>
        <p:blipFill>
          <a:blip r:embed="rId10">
            <a:extLst/>
          </a:blip>
          <a:stretch>
            <a:fillRect/>
          </a:stretch>
        </p:blipFill>
        <p:spPr>
          <a:xfrm>
            <a:off x="10765648" y="5984195"/>
            <a:ext cx="2229222" cy="1773457"/>
          </a:xfrm>
          <a:prstGeom prst="rect">
            <a:avLst/>
          </a:prstGeom>
          <a:ln w="12700">
            <a:miter lim="400000"/>
          </a:ln>
        </p:spPr>
      </p:pic>
      <p:pic>
        <p:nvPicPr>
          <p:cNvPr id="478" name="pasted-image.png"/>
          <p:cNvPicPr/>
          <p:nvPr/>
        </p:nvPicPr>
        <p:blipFill>
          <a:blip r:embed="rId11">
            <a:extLst/>
          </a:blip>
          <a:stretch>
            <a:fillRect/>
          </a:stretch>
        </p:blipFill>
        <p:spPr>
          <a:xfrm>
            <a:off x="4787665" y="2939569"/>
            <a:ext cx="5717857" cy="5045710"/>
          </a:xfrm>
          <a:prstGeom prst="rect">
            <a:avLst/>
          </a:prstGeom>
          <a:ln w="12700">
            <a:miter lim="400000"/>
          </a:ln>
        </p:spPr>
      </p:pic>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82" name="Group 482"/>
          <p:cNvGrpSpPr/>
          <p:nvPr/>
        </p:nvGrpSpPr>
        <p:grpSpPr>
          <a:xfrm>
            <a:off x="160400" y="6654199"/>
            <a:ext cx="2991261" cy="2503805"/>
            <a:chOff x="-25400" y="-25400"/>
            <a:chExt cx="2991260" cy="2503804"/>
          </a:xfrm>
        </p:grpSpPr>
        <p:pic>
          <p:nvPicPr>
            <p:cNvPr id="481" name="pasted-image.png"/>
            <p:cNvPicPr/>
            <p:nvPr/>
          </p:nvPicPr>
          <p:blipFill>
            <a:blip r:embed="rId2">
              <a:extLst/>
            </a:blip>
            <a:stretch>
              <a:fillRect/>
            </a:stretch>
          </p:blipFill>
          <p:spPr>
            <a:xfrm>
              <a:off x="0" y="0"/>
              <a:ext cx="2940461" cy="2453005"/>
            </a:xfrm>
            <a:prstGeom prst="rect">
              <a:avLst/>
            </a:prstGeom>
            <a:ln>
              <a:noFill/>
            </a:ln>
            <a:effectLst/>
          </p:spPr>
        </p:pic>
        <p:pic>
          <p:nvPicPr>
            <p:cNvPr id="480" name=""/>
            <p:cNvPicPr/>
            <p:nvPr/>
          </p:nvPicPr>
          <p:blipFill>
            <a:blip r:embed="rId3">
              <a:extLst/>
            </a:blip>
            <a:stretch>
              <a:fillRect/>
            </a:stretch>
          </p:blipFill>
          <p:spPr>
            <a:xfrm>
              <a:off x="-25400" y="-25400"/>
              <a:ext cx="2991261" cy="2503805"/>
            </a:xfrm>
            <a:prstGeom prst="rect">
              <a:avLst/>
            </a:prstGeom>
            <a:effectLst/>
          </p:spPr>
        </p:pic>
      </p:grpSp>
      <p:sp>
        <p:nvSpPr>
          <p:cNvPr id="483" name="Shape 483"/>
          <p:cNvSpPr/>
          <p:nvPr>
            <p:ph type="title"/>
          </p:nvPr>
        </p:nvSpPr>
        <p:spPr>
          <a:prstGeom prst="rect">
            <a:avLst/>
          </a:prstGeom>
        </p:spPr>
        <p:txBody>
          <a:bodyPr/>
          <a:lstStyle/>
          <a:p>
            <a:pPr lvl="0">
              <a:defRPr sz="1800">
                <a:solidFill>
                  <a:srgbClr val="000000"/>
                </a:solidFill>
              </a:defRPr>
            </a:pPr>
            <a:r>
              <a:rPr sz="4400">
                <a:solidFill>
                  <a:srgbClr val="FFFFFE"/>
                </a:solidFill>
              </a:rPr>
              <a:t>Higgs bosons as probes for EWK-ino search </a:t>
            </a:r>
          </a:p>
        </p:txBody>
      </p:sp>
      <p:sp>
        <p:nvSpPr>
          <p:cNvPr id="484" name="Shape 48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grpSp>
        <p:nvGrpSpPr>
          <p:cNvPr id="487" name="Group 487"/>
          <p:cNvGrpSpPr/>
          <p:nvPr/>
        </p:nvGrpSpPr>
        <p:grpSpPr>
          <a:xfrm>
            <a:off x="142899" y="1163108"/>
            <a:ext cx="3026263" cy="2723674"/>
            <a:chOff x="-25400" y="-25400"/>
            <a:chExt cx="3026261" cy="2723672"/>
          </a:xfrm>
        </p:grpSpPr>
        <p:pic>
          <p:nvPicPr>
            <p:cNvPr id="486" name="pasted-image.png"/>
            <p:cNvPicPr/>
            <p:nvPr/>
          </p:nvPicPr>
          <p:blipFill>
            <a:blip r:embed="rId4">
              <a:extLst/>
            </a:blip>
            <a:stretch>
              <a:fillRect/>
            </a:stretch>
          </p:blipFill>
          <p:spPr>
            <a:xfrm>
              <a:off x="0" y="0"/>
              <a:ext cx="2975462" cy="2672873"/>
            </a:xfrm>
            <a:prstGeom prst="rect">
              <a:avLst/>
            </a:prstGeom>
            <a:ln>
              <a:noFill/>
            </a:ln>
            <a:effectLst/>
          </p:spPr>
        </p:pic>
        <p:pic>
          <p:nvPicPr>
            <p:cNvPr id="485" name=""/>
            <p:cNvPicPr/>
            <p:nvPr/>
          </p:nvPicPr>
          <p:blipFill>
            <a:blip r:embed="rId5">
              <a:extLst/>
            </a:blip>
            <a:stretch>
              <a:fillRect/>
            </a:stretch>
          </p:blipFill>
          <p:spPr>
            <a:xfrm>
              <a:off x="-25400" y="-25400"/>
              <a:ext cx="3026262" cy="2723673"/>
            </a:xfrm>
            <a:prstGeom prst="rect">
              <a:avLst/>
            </a:prstGeom>
            <a:effectLst/>
          </p:spPr>
        </p:pic>
      </p:grpSp>
      <p:grpSp>
        <p:nvGrpSpPr>
          <p:cNvPr id="490" name="Group 490"/>
          <p:cNvGrpSpPr/>
          <p:nvPr/>
        </p:nvGrpSpPr>
        <p:grpSpPr>
          <a:xfrm>
            <a:off x="160400" y="4065895"/>
            <a:ext cx="2991261" cy="2436174"/>
            <a:chOff x="-25400" y="-25400"/>
            <a:chExt cx="2991260" cy="2436173"/>
          </a:xfrm>
        </p:grpSpPr>
        <p:pic>
          <p:nvPicPr>
            <p:cNvPr id="489" name="pasted-image.png"/>
            <p:cNvPicPr/>
            <p:nvPr/>
          </p:nvPicPr>
          <p:blipFill>
            <a:blip r:embed="rId6">
              <a:extLst/>
            </a:blip>
            <a:stretch>
              <a:fillRect/>
            </a:stretch>
          </p:blipFill>
          <p:spPr>
            <a:xfrm>
              <a:off x="0" y="0"/>
              <a:ext cx="2940461" cy="2385374"/>
            </a:xfrm>
            <a:prstGeom prst="rect">
              <a:avLst/>
            </a:prstGeom>
            <a:ln>
              <a:noFill/>
            </a:ln>
            <a:effectLst/>
          </p:spPr>
        </p:pic>
        <p:pic>
          <p:nvPicPr>
            <p:cNvPr id="488" name=""/>
            <p:cNvPicPr/>
            <p:nvPr/>
          </p:nvPicPr>
          <p:blipFill>
            <a:blip r:embed="rId7">
              <a:extLst/>
            </a:blip>
            <a:stretch>
              <a:fillRect/>
            </a:stretch>
          </p:blipFill>
          <p:spPr>
            <a:xfrm>
              <a:off x="-25400" y="-25400"/>
              <a:ext cx="2991261" cy="2436174"/>
            </a:xfrm>
            <a:prstGeom prst="rect">
              <a:avLst/>
            </a:prstGeom>
            <a:effectLst/>
          </p:spPr>
        </p:pic>
      </p:grpSp>
      <p:grpSp>
        <p:nvGrpSpPr>
          <p:cNvPr id="493" name="Group 493"/>
          <p:cNvGrpSpPr/>
          <p:nvPr/>
        </p:nvGrpSpPr>
        <p:grpSpPr>
          <a:xfrm>
            <a:off x="8930512" y="1133352"/>
            <a:ext cx="3077063" cy="3018705"/>
            <a:chOff x="-25400" y="-25400"/>
            <a:chExt cx="3077061" cy="3018704"/>
          </a:xfrm>
        </p:grpSpPr>
        <p:pic>
          <p:nvPicPr>
            <p:cNvPr id="492" name="pasted-image.png"/>
            <p:cNvPicPr/>
            <p:nvPr/>
          </p:nvPicPr>
          <p:blipFill>
            <a:blip r:embed="rId8">
              <a:extLst/>
            </a:blip>
            <a:stretch>
              <a:fillRect/>
            </a:stretch>
          </p:blipFill>
          <p:spPr>
            <a:xfrm>
              <a:off x="0" y="0"/>
              <a:ext cx="3026262" cy="2967905"/>
            </a:xfrm>
            <a:prstGeom prst="rect">
              <a:avLst/>
            </a:prstGeom>
            <a:ln>
              <a:noFill/>
            </a:ln>
            <a:effectLst/>
          </p:spPr>
        </p:pic>
        <p:pic>
          <p:nvPicPr>
            <p:cNvPr id="491" name=""/>
            <p:cNvPicPr/>
            <p:nvPr/>
          </p:nvPicPr>
          <p:blipFill>
            <a:blip r:embed="rId9">
              <a:extLst/>
            </a:blip>
            <a:stretch>
              <a:fillRect/>
            </a:stretch>
          </p:blipFill>
          <p:spPr>
            <a:xfrm>
              <a:off x="-25400" y="-25400"/>
              <a:ext cx="3077062" cy="3018705"/>
            </a:xfrm>
            <a:prstGeom prst="rect">
              <a:avLst/>
            </a:prstGeom>
            <a:effectLst/>
          </p:spPr>
        </p:pic>
      </p:grpSp>
      <p:grpSp>
        <p:nvGrpSpPr>
          <p:cNvPr id="496" name="Group 496"/>
          <p:cNvGrpSpPr/>
          <p:nvPr/>
        </p:nvGrpSpPr>
        <p:grpSpPr>
          <a:xfrm>
            <a:off x="8930512" y="4242643"/>
            <a:ext cx="3077063" cy="2230264"/>
            <a:chOff x="-25400" y="-25400"/>
            <a:chExt cx="3077061" cy="2230263"/>
          </a:xfrm>
        </p:grpSpPr>
        <p:pic>
          <p:nvPicPr>
            <p:cNvPr id="495" name="pasted-image.png"/>
            <p:cNvPicPr/>
            <p:nvPr/>
          </p:nvPicPr>
          <p:blipFill>
            <a:blip r:embed="rId10">
              <a:extLst/>
            </a:blip>
            <a:stretch>
              <a:fillRect/>
            </a:stretch>
          </p:blipFill>
          <p:spPr>
            <a:xfrm>
              <a:off x="0" y="0"/>
              <a:ext cx="3026262" cy="2179464"/>
            </a:xfrm>
            <a:prstGeom prst="rect">
              <a:avLst/>
            </a:prstGeom>
            <a:ln>
              <a:noFill/>
            </a:ln>
            <a:effectLst/>
          </p:spPr>
        </p:pic>
        <p:pic>
          <p:nvPicPr>
            <p:cNvPr id="494" name=""/>
            <p:cNvPicPr/>
            <p:nvPr/>
          </p:nvPicPr>
          <p:blipFill>
            <a:blip r:embed="rId11">
              <a:extLst/>
            </a:blip>
            <a:stretch>
              <a:fillRect/>
            </a:stretch>
          </p:blipFill>
          <p:spPr>
            <a:xfrm>
              <a:off x="-25400" y="-25400"/>
              <a:ext cx="3077062" cy="2230264"/>
            </a:xfrm>
            <a:prstGeom prst="rect">
              <a:avLst/>
            </a:prstGeom>
            <a:effectLst/>
          </p:spPr>
        </p:pic>
      </p:grpSp>
      <p:grpSp>
        <p:nvGrpSpPr>
          <p:cNvPr id="499" name="Group 499"/>
          <p:cNvGrpSpPr/>
          <p:nvPr/>
        </p:nvGrpSpPr>
        <p:grpSpPr>
          <a:xfrm>
            <a:off x="8930512" y="6563493"/>
            <a:ext cx="3077063" cy="3068342"/>
            <a:chOff x="-25400" y="-25400"/>
            <a:chExt cx="3077061" cy="3068340"/>
          </a:xfrm>
        </p:grpSpPr>
        <p:pic>
          <p:nvPicPr>
            <p:cNvPr id="498" name="pasted-image.png"/>
            <p:cNvPicPr/>
            <p:nvPr/>
          </p:nvPicPr>
          <p:blipFill>
            <a:blip r:embed="rId12">
              <a:extLst/>
            </a:blip>
            <a:stretch>
              <a:fillRect/>
            </a:stretch>
          </p:blipFill>
          <p:spPr>
            <a:xfrm>
              <a:off x="0" y="0"/>
              <a:ext cx="3026262" cy="3017541"/>
            </a:xfrm>
            <a:prstGeom prst="rect">
              <a:avLst/>
            </a:prstGeom>
            <a:ln>
              <a:noFill/>
            </a:ln>
            <a:effectLst/>
          </p:spPr>
        </p:pic>
        <p:pic>
          <p:nvPicPr>
            <p:cNvPr id="497" name=""/>
            <p:cNvPicPr/>
            <p:nvPr/>
          </p:nvPicPr>
          <p:blipFill>
            <a:blip r:embed="rId13">
              <a:extLst/>
            </a:blip>
            <a:stretch>
              <a:fillRect/>
            </a:stretch>
          </p:blipFill>
          <p:spPr>
            <a:xfrm>
              <a:off x="-25400" y="-25400"/>
              <a:ext cx="3077062" cy="3068341"/>
            </a:xfrm>
            <a:prstGeom prst="rect">
              <a:avLst/>
            </a:prstGeom>
            <a:effectLst/>
          </p:spPr>
        </p:pic>
      </p:grpSp>
      <p:sp>
        <p:nvSpPr>
          <p:cNvPr id="500" name="Shape 500"/>
          <p:cNvSpPr/>
          <p:nvPr/>
        </p:nvSpPr>
        <p:spPr>
          <a:xfrm>
            <a:off x="3286536" y="1195113"/>
            <a:ext cx="5778676" cy="80770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254000" indent="-254000" algn="l">
              <a:spcBef>
                <a:spcPts val="4900"/>
              </a:spcBef>
              <a:buSzPct val="50000"/>
              <a:buBlip>
                <a:blip r:embed="rId14"/>
              </a:buBlip>
              <a:defRPr sz="1800"/>
            </a:pPr>
            <a:r>
              <a:rPr sz="2400">
                <a:solidFill>
                  <a:srgbClr val="941100"/>
                </a:solidFill>
                <a:latin typeface="Gill Sans SemiBold"/>
                <a:ea typeface="Gill Sans SemiBold"/>
                <a:cs typeface="Gill Sans SemiBold"/>
                <a:sym typeface="Gill Sans SemiBold"/>
              </a:rPr>
              <a:t>Search in events with 1 lepton &amp; 2 b</a:t>
            </a:r>
            <a:endParaRPr sz="2400">
              <a:solidFill>
                <a:srgbClr val="941100"/>
              </a:solidFill>
              <a:latin typeface="Gill Sans SemiBold"/>
              <a:ea typeface="Gill Sans SemiBold"/>
              <a:cs typeface="Gill Sans SemiBold"/>
              <a:sym typeface="Gill Sans SemiBold"/>
            </a:endParaRPr>
          </a:p>
          <a:p>
            <a:pPr lvl="1" marL="482600" indent="-254000" algn="l">
              <a:spcBef>
                <a:spcPts val="4900"/>
              </a:spcBef>
              <a:buSzPct val="50000"/>
              <a:buBlip>
                <a:blip r:embed="rId14"/>
              </a:buBlip>
              <a:defRPr sz="1800"/>
            </a:pPr>
            <a:r>
              <a:rPr sz="2200"/>
              <a:t> tt and W+j normalized in control regions</a:t>
            </a:r>
            <a:endParaRPr sz="2200"/>
          </a:p>
          <a:p>
            <a:pPr lvl="0" marL="254000" indent="-254000" algn="l">
              <a:spcBef>
                <a:spcPts val="4900"/>
              </a:spcBef>
              <a:buSzPct val="50000"/>
              <a:buBlip>
                <a:blip r:embed="rId14"/>
              </a:buBlip>
              <a:defRPr sz="1800"/>
            </a:pPr>
            <a:r>
              <a:rPr sz="2400">
                <a:solidFill>
                  <a:srgbClr val="008F00"/>
                </a:solidFill>
                <a:latin typeface="Gill Sans SemiBold"/>
                <a:ea typeface="Gill Sans SemiBold"/>
                <a:cs typeface="Gill Sans SemiBold"/>
                <a:sym typeface="Gill Sans SemiBold"/>
              </a:rPr>
              <a:t>Search in events with 1 lepton &amp; 2 photons</a:t>
            </a:r>
            <a:endParaRPr sz="2400">
              <a:solidFill>
                <a:srgbClr val="008F00"/>
              </a:solidFill>
              <a:latin typeface="Gill Sans SemiBold"/>
              <a:ea typeface="Gill Sans SemiBold"/>
              <a:cs typeface="Gill Sans SemiBold"/>
              <a:sym typeface="Gill Sans SemiBold"/>
            </a:endParaRPr>
          </a:p>
          <a:p>
            <a:pPr lvl="1" marL="482600" indent="-254000" algn="l">
              <a:spcBef>
                <a:spcPts val="4900"/>
              </a:spcBef>
              <a:buSzPct val="50000"/>
              <a:buBlip>
                <a:blip r:embed="rId14"/>
              </a:buBlip>
              <a:defRPr sz="1800"/>
            </a:pPr>
            <a:r>
              <a:rPr sz="2200"/>
              <a:t>unbinned fit to the diphoton mass distribution</a:t>
            </a:r>
            <a:endParaRPr sz="2200"/>
          </a:p>
          <a:p>
            <a:pPr lvl="1" marL="482600" indent="-254000" algn="l">
              <a:spcBef>
                <a:spcPts val="4900"/>
              </a:spcBef>
              <a:buSzPct val="50000"/>
              <a:buBlip>
                <a:blip r:embed="rId14"/>
              </a:buBlip>
              <a:defRPr sz="1800"/>
            </a:pPr>
            <a:r>
              <a:rPr sz="2200"/>
              <a:t>non Higgs bkg from side-band, others from MC</a:t>
            </a:r>
            <a:endParaRPr sz="2200"/>
          </a:p>
          <a:p>
            <a:pPr lvl="0" marL="254000" indent="-254000" algn="l">
              <a:spcBef>
                <a:spcPts val="4900"/>
              </a:spcBef>
              <a:buSzPct val="50000"/>
              <a:buBlip>
                <a:blip r:embed="rId14"/>
              </a:buBlip>
              <a:defRPr sz="1800"/>
            </a:pPr>
            <a:r>
              <a:rPr sz="2400">
                <a:solidFill>
                  <a:srgbClr val="011993"/>
                </a:solidFill>
                <a:latin typeface="Gill Sans SemiBold"/>
                <a:ea typeface="Gill Sans SemiBold"/>
                <a:cs typeface="Gill Sans SemiBold"/>
                <a:sym typeface="Gill Sans SemiBold"/>
              </a:rPr>
              <a:t>Search in events with 2 same sign leptons</a:t>
            </a:r>
            <a:endParaRPr sz="2400">
              <a:solidFill>
                <a:srgbClr val="011993"/>
              </a:solidFill>
              <a:latin typeface="Gill Sans SemiBold"/>
              <a:ea typeface="Gill Sans SemiBold"/>
              <a:cs typeface="Gill Sans SemiBold"/>
              <a:sym typeface="Gill Sans SemiBold"/>
            </a:endParaRPr>
          </a:p>
          <a:p>
            <a:pPr lvl="1" marL="482600" indent="-254000" algn="l">
              <a:spcBef>
                <a:spcPts val="4900"/>
              </a:spcBef>
              <a:buSzPct val="50000"/>
              <a:buBlip>
                <a:blip r:embed="rId14"/>
              </a:buBlip>
              <a:defRPr sz="1800"/>
            </a:pPr>
            <a:r>
              <a:rPr sz="2200"/>
              <a:t>exploit partially reconstructed Higgs mass in mljj</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04" name="Group 504"/>
          <p:cNvGrpSpPr/>
          <p:nvPr/>
        </p:nvGrpSpPr>
        <p:grpSpPr>
          <a:xfrm>
            <a:off x="160400" y="6654199"/>
            <a:ext cx="2991261" cy="2503805"/>
            <a:chOff x="-25400" y="-25400"/>
            <a:chExt cx="2991260" cy="2503804"/>
          </a:xfrm>
        </p:grpSpPr>
        <p:pic>
          <p:nvPicPr>
            <p:cNvPr id="503" name="pasted-image.png"/>
            <p:cNvPicPr/>
            <p:nvPr/>
          </p:nvPicPr>
          <p:blipFill>
            <a:blip r:embed="rId2">
              <a:extLst/>
            </a:blip>
            <a:stretch>
              <a:fillRect/>
            </a:stretch>
          </p:blipFill>
          <p:spPr>
            <a:xfrm>
              <a:off x="0" y="0"/>
              <a:ext cx="2940461" cy="2453005"/>
            </a:xfrm>
            <a:prstGeom prst="rect">
              <a:avLst/>
            </a:prstGeom>
            <a:ln>
              <a:noFill/>
            </a:ln>
            <a:effectLst/>
          </p:spPr>
        </p:pic>
        <p:pic>
          <p:nvPicPr>
            <p:cNvPr id="502" name=""/>
            <p:cNvPicPr/>
            <p:nvPr/>
          </p:nvPicPr>
          <p:blipFill>
            <a:blip r:embed="rId3">
              <a:extLst/>
            </a:blip>
            <a:stretch>
              <a:fillRect/>
            </a:stretch>
          </p:blipFill>
          <p:spPr>
            <a:xfrm>
              <a:off x="-25400" y="-25400"/>
              <a:ext cx="2991261" cy="2503805"/>
            </a:xfrm>
            <a:prstGeom prst="rect">
              <a:avLst/>
            </a:prstGeom>
            <a:effectLst/>
          </p:spPr>
        </p:pic>
      </p:grpSp>
      <p:sp>
        <p:nvSpPr>
          <p:cNvPr id="505" name="Shape 505"/>
          <p:cNvSpPr/>
          <p:nvPr>
            <p:ph type="title"/>
          </p:nvPr>
        </p:nvSpPr>
        <p:spPr>
          <a:prstGeom prst="rect">
            <a:avLst/>
          </a:prstGeom>
        </p:spPr>
        <p:txBody>
          <a:bodyPr/>
          <a:lstStyle/>
          <a:p>
            <a:pPr lvl="0">
              <a:defRPr sz="1800">
                <a:solidFill>
                  <a:srgbClr val="000000"/>
                </a:solidFill>
              </a:defRPr>
            </a:pPr>
            <a:r>
              <a:rPr sz="4400">
                <a:solidFill>
                  <a:srgbClr val="FFFFFE"/>
                </a:solidFill>
              </a:rPr>
              <a:t>Higgs bosons as probes for EWK-ino search </a:t>
            </a:r>
          </a:p>
        </p:txBody>
      </p:sp>
      <p:sp>
        <p:nvSpPr>
          <p:cNvPr id="506" name="Shape 50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grpSp>
        <p:nvGrpSpPr>
          <p:cNvPr id="509" name="Group 509"/>
          <p:cNvGrpSpPr/>
          <p:nvPr/>
        </p:nvGrpSpPr>
        <p:grpSpPr>
          <a:xfrm>
            <a:off x="142899" y="1163108"/>
            <a:ext cx="3026263" cy="2723674"/>
            <a:chOff x="-25400" y="-25400"/>
            <a:chExt cx="3026261" cy="2723672"/>
          </a:xfrm>
        </p:grpSpPr>
        <p:pic>
          <p:nvPicPr>
            <p:cNvPr id="508" name="pasted-image.png"/>
            <p:cNvPicPr/>
            <p:nvPr/>
          </p:nvPicPr>
          <p:blipFill>
            <a:blip r:embed="rId4">
              <a:extLst/>
            </a:blip>
            <a:stretch>
              <a:fillRect/>
            </a:stretch>
          </p:blipFill>
          <p:spPr>
            <a:xfrm>
              <a:off x="0" y="0"/>
              <a:ext cx="2975462" cy="2672873"/>
            </a:xfrm>
            <a:prstGeom prst="rect">
              <a:avLst/>
            </a:prstGeom>
            <a:ln>
              <a:noFill/>
            </a:ln>
            <a:effectLst/>
          </p:spPr>
        </p:pic>
        <p:pic>
          <p:nvPicPr>
            <p:cNvPr id="507" name=""/>
            <p:cNvPicPr/>
            <p:nvPr/>
          </p:nvPicPr>
          <p:blipFill>
            <a:blip r:embed="rId5">
              <a:extLst/>
            </a:blip>
            <a:stretch>
              <a:fillRect/>
            </a:stretch>
          </p:blipFill>
          <p:spPr>
            <a:xfrm>
              <a:off x="-25400" y="-25400"/>
              <a:ext cx="3026262" cy="2723673"/>
            </a:xfrm>
            <a:prstGeom prst="rect">
              <a:avLst/>
            </a:prstGeom>
            <a:effectLst/>
          </p:spPr>
        </p:pic>
      </p:grpSp>
      <p:grpSp>
        <p:nvGrpSpPr>
          <p:cNvPr id="512" name="Group 512"/>
          <p:cNvGrpSpPr/>
          <p:nvPr/>
        </p:nvGrpSpPr>
        <p:grpSpPr>
          <a:xfrm>
            <a:off x="160400" y="4065895"/>
            <a:ext cx="2991261" cy="2436174"/>
            <a:chOff x="-25400" y="-25400"/>
            <a:chExt cx="2991260" cy="2436173"/>
          </a:xfrm>
        </p:grpSpPr>
        <p:pic>
          <p:nvPicPr>
            <p:cNvPr id="511" name="pasted-image.png"/>
            <p:cNvPicPr/>
            <p:nvPr/>
          </p:nvPicPr>
          <p:blipFill>
            <a:blip r:embed="rId6">
              <a:extLst/>
            </a:blip>
            <a:stretch>
              <a:fillRect/>
            </a:stretch>
          </p:blipFill>
          <p:spPr>
            <a:xfrm>
              <a:off x="0" y="0"/>
              <a:ext cx="2940461" cy="2385374"/>
            </a:xfrm>
            <a:prstGeom prst="rect">
              <a:avLst/>
            </a:prstGeom>
            <a:ln>
              <a:noFill/>
            </a:ln>
            <a:effectLst/>
          </p:spPr>
        </p:pic>
        <p:pic>
          <p:nvPicPr>
            <p:cNvPr id="510" name=""/>
            <p:cNvPicPr/>
            <p:nvPr/>
          </p:nvPicPr>
          <p:blipFill>
            <a:blip r:embed="rId7">
              <a:extLst/>
            </a:blip>
            <a:stretch>
              <a:fillRect/>
            </a:stretch>
          </p:blipFill>
          <p:spPr>
            <a:xfrm>
              <a:off x="-25400" y="-25400"/>
              <a:ext cx="2991261" cy="2436174"/>
            </a:xfrm>
            <a:prstGeom prst="rect">
              <a:avLst/>
            </a:prstGeom>
            <a:effectLst/>
          </p:spPr>
        </p:pic>
      </p:grpSp>
      <p:grpSp>
        <p:nvGrpSpPr>
          <p:cNvPr id="515" name="Group 515"/>
          <p:cNvGrpSpPr/>
          <p:nvPr/>
        </p:nvGrpSpPr>
        <p:grpSpPr>
          <a:xfrm>
            <a:off x="8930512" y="1133352"/>
            <a:ext cx="3077063" cy="3018705"/>
            <a:chOff x="-25400" y="-25400"/>
            <a:chExt cx="3077061" cy="3018704"/>
          </a:xfrm>
        </p:grpSpPr>
        <p:pic>
          <p:nvPicPr>
            <p:cNvPr id="514" name="pasted-image.png"/>
            <p:cNvPicPr/>
            <p:nvPr/>
          </p:nvPicPr>
          <p:blipFill>
            <a:blip r:embed="rId8">
              <a:extLst/>
            </a:blip>
            <a:stretch>
              <a:fillRect/>
            </a:stretch>
          </p:blipFill>
          <p:spPr>
            <a:xfrm>
              <a:off x="0" y="0"/>
              <a:ext cx="3026262" cy="2967905"/>
            </a:xfrm>
            <a:prstGeom prst="rect">
              <a:avLst/>
            </a:prstGeom>
            <a:ln>
              <a:noFill/>
            </a:ln>
            <a:effectLst/>
          </p:spPr>
        </p:pic>
        <p:pic>
          <p:nvPicPr>
            <p:cNvPr id="513" name=""/>
            <p:cNvPicPr/>
            <p:nvPr/>
          </p:nvPicPr>
          <p:blipFill>
            <a:blip r:embed="rId9">
              <a:extLst/>
            </a:blip>
            <a:stretch>
              <a:fillRect/>
            </a:stretch>
          </p:blipFill>
          <p:spPr>
            <a:xfrm>
              <a:off x="-25400" y="-25400"/>
              <a:ext cx="3077062" cy="3018705"/>
            </a:xfrm>
            <a:prstGeom prst="rect">
              <a:avLst/>
            </a:prstGeom>
            <a:effectLst/>
          </p:spPr>
        </p:pic>
      </p:grpSp>
      <p:grpSp>
        <p:nvGrpSpPr>
          <p:cNvPr id="518" name="Group 518"/>
          <p:cNvGrpSpPr/>
          <p:nvPr/>
        </p:nvGrpSpPr>
        <p:grpSpPr>
          <a:xfrm>
            <a:off x="8930512" y="4242643"/>
            <a:ext cx="3077063" cy="2230264"/>
            <a:chOff x="-25400" y="-25400"/>
            <a:chExt cx="3077061" cy="2230263"/>
          </a:xfrm>
        </p:grpSpPr>
        <p:pic>
          <p:nvPicPr>
            <p:cNvPr id="517" name="pasted-image.png"/>
            <p:cNvPicPr/>
            <p:nvPr/>
          </p:nvPicPr>
          <p:blipFill>
            <a:blip r:embed="rId10">
              <a:extLst/>
            </a:blip>
            <a:stretch>
              <a:fillRect/>
            </a:stretch>
          </p:blipFill>
          <p:spPr>
            <a:xfrm>
              <a:off x="0" y="0"/>
              <a:ext cx="3026262" cy="2179464"/>
            </a:xfrm>
            <a:prstGeom prst="rect">
              <a:avLst/>
            </a:prstGeom>
            <a:ln>
              <a:noFill/>
            </a:ln>
            <a:effectLst/>
          </p:spPr>
        </p:pic>
        <p:pic>
          <p:nvPicPr>
            <p:cNvPr id="516" name=""/>
            <p:cNvPicPr/>
            <p:nvPr/>
          </p:nvPicPr>
          <p:blipFill>
            <a:blip r:embed="rId11">
              <a:extLst/>
            </a:blip>
            <a:stretch>
              <a:fillRect/>
            </a:stretch>
          </p:blipFill>
          <p:spPr>
            <a:xfrm>
              <a:off x="-25400" y="-25400"/>
              <a:ext cx="3077062" cy="2230264"/>
            </a:xfrm>
            <a:prstGeom prst="rect">
              <a:avLst/>
            </a:prstGeom>
            <a:effectLst/>
          </p:spPr>
        </p:pic>
      </p:grpSp>
      <p:grpSp>
        <p:nvGrpSpPr>
          <p:cNvPr id="521" name="Group 521"/>
          <p:cNvGrpSpPr/>
          <p:nvPr/>
        </p:nvGrpSpPr>
        <p:grpSpPr>
          <a:xfrm>
            <a:off x="8930512" y="6563493"/>
            <a:ext cx="3077063" cy="3068342"/>
            <a:chOff x="-25400" y="-25400"/>
            <a:chExt cx="3077061" cy="3068340"/>
          </a:xfrm>
        </p:grpSpPr>
        <p:pic>
          <p:nvPicPr>
            <p:cNvPr id="520" name="pasted-image.png"/>
            <p:cNvPicPr/>
            <p:nvPr/>
          </p:nvPicPr>
          <p:blipFill>
            <a:blip r:embed="rId12">
              <a:extLst/>
            </a:blip>
            <a:stretch>
              <a:fillRect/>
            </a:stretch>
          </p:blipFill>
          <p:spPr>
            <a:xfrm>
              <a:off x="0" y="0"/>
              <a:ext cx="3026262" cy="3017541"/>
            </a:xfrm>
            <a:prstGeom prst="rect">
              <a:avLst/>
            </a:prstGeom>
            <a:ln>
              <a:noFill/>
            </a:ln>
            <a:effectLst/>
          </p:spPr>
        </p:pic>
        <p:pic>
          <p:nvPicPr>
            <p:cNvPr id="519" name=""/>
            <p:cNvPicPr/>
            <p:nvPr/>
          </p:nvPicPr>
          <p:blipFill>
            <a:blip r:embed="rId13">
              <a:extLst/>
            </a:blip>
            <a:stretch>
              <a:fillRect/>
            </a:stretch>
          </p:blipFill>
          <p:spPr>
            <a:xfrm>
              <a:off x="-25400" y="-25400"/>
              <a:ext cx="3077062" cy="3068341"/>
            </a:xfrm>
            <a:prstGeom prst="rect">
              <a:avLst/>
            </a:prstGeom>
            <a:effectLst/>
          </p:spPr>
        </p:pic>
      </p:grpSp>
      <p:sp>
        <p:nvSpPr>
          <p:cNvPr id="522" name="Shape 522"/>
          <p:cNvSpPr/>
          <p:nvPr/>
        </p:nvSpPr>
        <p:spPr>
          <a:xfrm>
            <a:off x="3286536" y="1195113"/>
            <a:ext cx="5778676" cy="80770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254000" indent="-254000" algn="l">
              <a:spcBef>
                <a:spcPts val="4900"/>
              </a:spcBef>
              <a:buSzPct val="50000"/>
              <a:buBlip>
                <a:blip r:embed="rId14"/>
              </a:buBlip>
              <a:defRPr sz="1800"/>
            </a:pPr>
            <a:r>
              <a:rPr sz="2400">
                <a:solidFill>
                  <a:srgbClr val="941100"/>
                </a:solidFill>
                <a:latin typeface="Gill Sans SemiBold"/>
                <a:ea typeface="Gill Sans SemiBold"/>
                <a:cs typeface="Gill Sans SemiBold"/>
                <a:sym typeface="Gill Sans SemiBold"/>
              </a:rPr>
              <a:t>Search in events with 1 lepton &amp; 2 b</a:t>
            </a:r>
            <a:endParaRPr sz="2400">
              <a:solidFill>
                <a:srgbClr val="941100"/>
              </a:solidFill>
              <a:latin typeface="Gill Sans SemiBold"/>
              <a:ea typeface="Gill Sans SemiBold"/>
              <a:cs typeface="Gill Sans SemiBold"/>
              <a:sym typeface="Gill Sans SemiBold"/>
            </a:endParaRPr>
          </a:p>
          <a:p>
            <a:pPr lvl="1" marL="482600" indent="-254000" algn="l">
              <a:spcBef>
                <a:spcPts val="4900"/>
              </a:spcBef>
              <a:buSzPct val="50000"/>
              <a:buBlip>
                <a:blip r:embed="rId14"/>
              </a:buBlip>
              <a:defRPr sz="1800"/>
            </a:pPr>
            <a:r>
              <a:rPr sz="2200"/>
              <a:t> tt and W+j normalized in control regions</a:t>
            </a:r>
            <a:endParaRPr sz="2200"/>
          </a:p>
          <a:p>
            <a:pPr lvl="0" marL="254000" indent="-254000" algn="l">
              <a:spcBef>
                <a:spcPts val="4900"/>
              </a:spcBef>
              <a:buSzPct val="50000"/>
              <a:buBlip>
                <a:blip r:embed="rId14"/>
              </a:buBlip>
              <a:defRPr sz="1800"/>
            </a:pPr>
            <a:r>
              <a:rPr sz="2400">
                <a:solidFill>
                  <a:srgbClr val="008F00"/>
                </a:solidFill>
                <a:latin typeface="Gill Sans SemiBold"/>
                <a:ea typeface="Gill Sans SemiBold"/>
                <a:cs typeface="Gill Sans SemiBold"/>
                <a:sym typeface="Gill Sans SemiBold"/>
              </a:rPr>
              <a:t>Search in events with 1 lepton &amp; 2 photons</a:t>
            </a:r>
            <a:endParaRPr sz="2400">
              <a:solidFill>
                <a:srgbClr val="008F00"/>
              </a:solidFill>
              <a:latin typeface="Gill Sans SemiBold"/>
              <a:ea typeface="Gill Sans SemiBold"/>
              <a:cs typeface="Gill Sans SemiBold"/>
              <a:sym typeface="Gill Sans SemiBold"/>
            </a:endParaRPr>
          </a:p>
          <a:p>
            <a:pPr lvl="1" marL="482600" indent="-254000" algn="l">
              <a:spcBef>
                <a:spcPts val="4900"/>
              </a:spcBef>
              <a:buSzPct val="50000"/>
              <a:buBlip>
                <a:blip r:embed="rId14"/>
              </a:buBlip>
              <a:defRPr sz="1800"/>
            </a:pPr>
            <a:r>
              <a:rPr sz="2200"/>
              <a:t>unbinned fit to the diphoton mass distribution</a:t>
            </a:r>
            <a:endParaRPr sz="2200"/>
          </a:p>
          <a:p>
            <a:pPr lvl="1" marL="482600" indent="-254000" algn="l">
              <a:spcBef>
                <a:spcPts val="4900"/>
              </a:spcBef>
              <a:buSzPct val="50000"/>
              <a:buBlip>
                <a:blip r:embed="rId14"/>
              </a:buBlip>
              <a:defRPr sz="1800"/>
            </a:pPr>
            <a:r>
              <a:rPr sz="2200"/>
              <a:t>non Higgs bkg from side-band, others from MC</a:t>
            </a:r>
            <a:endParaRPr sz="2200"/>
          </a:p>
          <a:p>
            <a:pPr lvl="0" marL="254000" indent="-254000" algn="l">
              <a:spcBef>
                <a:spcPts val="4900"/>
              </a:spcBef>
              <a:buSzPct val="50000"/>
              <a:buBlip>
                <a:blip r:embed="rId14"/>
              </a:buBlip>
              <a:defRPr sz="1800"/>
            </a:pPr>
            <a:r>
              <a:rPr sz="2400">
                <a:solidFill>
                  <a:srgbClr val="011993"/>
                </a:solidFill>
                <a:latin typeface="Gill Sans SemiBold"/>
                <a:ea typeface="Gill Sans SemiBold"/>
                <a:cs typeface="Gill Sans SemiBold"/>
                <a:sym typeface="Gill Sans SemiBold"/>
              </a:rPr>
              <a:t>Search in events with 2 same sign leptons</a:t>
            </a:r>
            <a:endParaRPr sz="2400">
              <a:solidFill>
                <a:srgbClr val="011993"/>
              </a:solidFill>
              <a:latin typeface="Gill Sans SemiBold"/>
              <a:ea typeface="Gill Sans SemiBold"/>
              <a:cs typeface="Gill Sans SemiBold"/>
              <a:sym typeface="Gill Sans SemiBold"/>
            </a:endParaRPr>
          </a:p>
          <a:p>
            <a:pPr lvl="1" marL="482600" indent="-254000" algn="l">
              <a:spcBef>
                <a:spcPts val="4900"/>
              </a:spcBef>
              <a:buSzPct val="50000"/>
              <a:buBlip>
                <a:blip r:embed="rId14"/>
              </a:buBlip>
              <a:defRPr sz="1800"/>
            </a:pPr>
            <a:r>
              <a:rPr sz="2200"/>
              <a:t>exploit partially reconstructed Higgs mass in mljj</a:t>
            </a:r>
          </a:p>
        </p:txBody>
      </p:sp>
      <p:sp>
        <p:nvSpPr>
          <p:cNvPr id="523" name="Shape 523"/>
          <p:cNvSpPr/>
          <p:nvPr/>
        </p:nvSpPr>
        <p:spPr>
          <a:xfrm>
            <a:off x="12700" y="1131103"/>
            <a:ext cx="12066193" cy="8575718"/>
          </a:xfrm>
          <a:prstGeom prst="rect">
            <a:avLst/>
          </a:prstGeom>
          <a:solidFill>
            <a:srgbClr val="FFFFFE">
              <a:alpha val="70000"/>
            </a:srgbClr>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nvGrpSpPr>
          <p:cNvPr id="526" name="Group 526"/>
          <p:cNvGrpSpPr/>
          <p:nvPr/>
        </p:nvGrpSpPr>
        <p:grpSpPr>
          <a:xfrm>
            <a:off x="2504863" y="2736328"/>
            <a:ext cx="7995074" cy="5724971"/>
            <a:chOff x="0" y="0"/>
            <a:chExt cx="7995073" cy="5724969"/>
          </a:xfrm>
        </p:grpSpPr>
        <p:pic>
          <p:nvPicPr>
            <p:cNvPr id="524" name="pasted-image.png"/>
            <p:cNvPicPr/>
            <p:nvPr/>
          </p:nvPicPr>
          <p:blipFill>
            <a:blip r:embed="rId15">
              <a:extLst/>
            </a:blip>
            <a:stretch>
              <a:fillRect/>
            </a:stretch>
          </p:blipFill>
          <p:spPr>
            <a:xfrm>
              <a:off x="0" y="0"/>
              <a:ext cx="7995074" cy="5724970"/>
            </a:xfrm>
            <a:prstGeom prst="rect">
              <a:avLst/>
            </a:prstGeom>
            <a:ln w="12700" cap="flat">
              <a:noFill/>
              <a:miter lim="400000"/>
            </a:ln>
            <a:effectLst>
              <a:outerShdw sx="100000" sy="100000" kx="0" ky="0" algn="b" rotWithShape="0" blurRad="190500" dist="8455" dir="5400000">
                <a:srgbClr val="000000"/>
              </a:outerShdw>
            </a:effectLst>
          </p:spPr>
        </p:pic>
        <p:sp>
          <p:nvSpPr>
            <p:cNvPr id="525" name="Shape 525"/>
            <p:cNvSpPr/>
            <p:nvPr/>
          </p:nvSpPr>
          <p:spPr>
            <a:xfrm>
              <a:off x="3431332" y="5344547"/>
              <a:ext cx="1567494" cy="340373"/>
            </a:xfrm>
            <a:prstGeom prst="rect">
              <a:avLst/>
            </a:prstGeom>
            <a:blipFill rotWithShape="1">
              <a:blip r:embed="rId16"/>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1501.07110</a:t>
              </a:r>
            </a:p>
          </p:txBody>
        </p:sp>
      </p:gr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8" name="pasted-image.png"/>
          <p:cNvPicPr/>
          <p:nvPr/>
        </p:nvPicPr>
        <p:blipFill>
          <a:blip r:embed="rId2">
            <a:extLst/>
          </a:blip>
          <a:stretch>
            <a:fillRect/>
          </a:stretch>
        </p:blipFill>
        <p:spPr>
          <a:xfrm>
            <a:off x="312182" y="1995532"/>
            <a:ext cx="3018240" cy="2368221"/>
          </a:xfrm>
          <a:prstGeom prst="rect">
            <a:avLst/>
          </a:prstGeom>
          <a:ln w="12700">
            <a:miter lim="400000"/>
          </a:ln>
        </p:spPr>
      </p:pic>
      <p:sp>
        <p:nvSpPr>
          <p:cNvPr id="529" name="Shape 529"/>
          <p:cNvSpPr/>
          <p:nvPr>
            <p:ph type="title"/>
          </p:nvPr>
        </p:nvSpPr>
        <p:spPr>
          <a:prstGeom prst="rect">
            <a:avLst/>
          </a:prstGeom>
        </p:spPr>
        <p:txBody>
          <a:bodyPr/>
          <a:lstStyle/>
          <a:p>
            <a:pPr lvl="0">
              <a:defRPr sz="1800">
                <a:solidFill>
                  <a:srgbClr val="000000"/>
                </a:solidFill>
              </a:defRPr>
            </a:pPr>
            <a:r>
              <a:rPr sz="4400">
                <a:solidFill>
                  <a:srgbClr val="FFFFFE"/>
                </a:solidFill>
              </a:rPr>
              <a:t>Search for EWK SUSY: sleptons</a:t>
            </a:r>
          </a:p>
        </p:txBody>
      </p:sp>
      <p:sp>
        <p:nvSpPr>
          <p:cNvPr id="530" name="Shape 5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531" name="pasted-image.png"/>
          <p:cNvPicPr/>
          <p:nvPr/>
        </p:nvPicPr>
        <p:blipFill>
          <a:blip r:embed="rId3">
            <a:extLst/>
          </a:blip>
          <a:stretch>
            <a:fillRect/>
          </a:stretch>
        </p:blipFill>
        <p:spPr>
          <a:xfrm>
            <a:off x="4059283" y="1098090"/>
            <a:ext cx="4263572" cy="4163105"/>
          </a:xfrm>
          <a:prstGeom prst="rect">
            <a:avLst/>
          </a:prstGeom>
          <a:ln w="12700">
            <a:miter lim="400000"/>
          </a:ln>
        </p:spPr>
      </p:pic>
      <p:pic>
        <p:nvPicPr>
          <p:cNvPr id="532" name="pasted-image.png"/>
          <p:cNvPicPr/>
          <p:nvPr/>
        </p:nvPicPr>
        <p:blipFill>
          <a:blip r:embed="rId4">
            <a:extLst/>
          </a:blip>
          <a:stretch>
            <a:fillRect/>
          </a:stretch>
        </p:blipFill>
        <p:spPr>
          <a:xfrm>
            <a:off x="8325860" y="1127368"/>
            <a:ext cx="4599150" cy="4104548"/>
          </a:xfrm>
          <a:prstGeom prst="rect">
            <a:avLst/>
          </a:prstGeom>
          <a:ln w="12700">
            <a:miter lim="400000"/>
          </a:ln>
        </p:spPr>
      </p:pic>
      <p:sp>
        <p:nvSpPr>
          <p:cNvPr id="533" name="Shape 533"/>
          <p:cNvSpPr/>
          <p:nvPr/>
        </p:nvSpPr>
        <p:spPr>
          <a:xfrm>
            <a:off x="9077117" y="3443425"/>
            <a:ext cx="3520243" cy="642531"/>
          </a:xfrm>
          <a:prstGeom prst="roundRect">
            <a:avLst>
              <a:gd name="adj" fmla="val 19873"/>
            </a:avLst>
          </a:prstGeom>
          <a:blipFill>
            <a:blip r:embed="rId5"/>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Slepton mass &gt; 340 GeV!</a:t>
            </a:r>
          </a:p>
        </p:txBody>
      </p:sp>
      <p:pic>
        <p:nvPicPr>
          <p:cNvPr id="534" name="pasted-image.png"/>
          <p:cNvPicPr/>
          <p:nvPr/>
        </p:nvPicPr>
        <p:blipFill>
          <a:blip r:embed="rId6">
            <a:extLst/>
          </a:blip>
          <a:stretch>
            <a:fillRect/>
          </a:stretch>
        </p:blipFill>
        <p:spPr>
          <a:xfrm>
            <a:off x="314777" y="5851284"/>
            <a:ext cx="3013051" cy="2303280"/>
          </a:xfrm>
          <a:prstGeom prst="rect">
            <a:avLst/>
          </a:prstGeom>
          <a:ln w="12700">
            <a:miter lim="400000"/>
          </a:ln>
        </p:spPr>
      </p:pic>
      <p:pic>
        <p:nvPicPr>
          <p:cNvPr id="535" name="pasted-image.png"/>
          <p:cNvPicPr/>
          <p:nvPr/>
        </p:nvPicPr>
        <p:blipFill>
          <a:blip r:embed="rId7">
            <a:extLst/>
          </a:blip>
          <a:stretch>
            <a:fillRect/>
          </a:stretch>
        </p:blipFill>
        <p:spPr>
          <a:xfrm>
            <a:off x="4260725" y="5375289"/>
            <a:ext cx="3971671" cy="3928734"/>
          </a:xfrm>
          <a:prstGeom prst="rect">
            <a:avLst/>
          </a:prstGeom>
          <a:ln w="12700">
            <a:miter lim="400000"/>
          </a:ln>
        </p:spPr>
      </p:pic>
      <p:grpSp>
        <p:nvGrpSpPr>
          <p:cNvPr id="538" name="Group 538"/>
          <p:cNvGrpSpPr/>
          <p:nvPr/>
        </p:nvGrpSpPr>
        <p:grpSpPr>
          <a:xfrm>
            <a:off x="8493649" y="5388940"/>
            <a:ext cx="4263572" cy="3901433"/>
            <a:chOff x="0" y="0"/>
            <a:chExt cx="4263571" cy="3901431"/>
          </a:xfrm>
        </p:grpSpPr>
        <p:pic>
          <p:nvPicPr>
            <p:cNvPr id="536" name="pasted-image.png"/>
            <p:cNvPicPr/>
            <p:nvPr/>
          </p:nvPicPr>
          <p:blipFill>
            <a:blip r:embed="rId8">
              <a:extLst/>
            </a:blip>
            <a:stretch>
              <a:fillRect/>
            </a:stretch>
          </p:blipFill>
          <p:spPr>
            <a:xfrm>
              <a:off x="0" y="0"/>
              <a:ext cx="4263572" cy="3498067"/>
            </a:xfrm>
            <a:prstGeom prst="rect">
              <a:avLst/>
            </a:prstGeom>
            <a:ln w="12700" cap="flat">
              <a:noFill/>
              <a:miter lim="400000"/>
            </a:ln>
            <a:effectLst/>
          </p:spPr>
        </p:pic>
        <p:pic>
          <p:nvPicPr>
            <p:cNvPr id="537" name="pasted-image.png"/>
            <p:cNvPicPr/>
            <p:nvPr/>
          </p:nvPicPr>
          <p:blipFill>
            <a:blip r:embed="rId9">
              <a:extLst/>
            </a:blip>
            <a:stretch>
              <a:fillRect/>
            </a:stretch>
          </p:blipFill>
          <p:spPr>
            <a:xfrm>
              <a:off x="605869" y="3475074"/>
              <a:ext cx="3614347" cy="426358"/>
            </a:xfrm>
            <a:prstGeom prst="rect">
              <a:avLst/>
            </a:prstGeom>
            <a:ln w="12700" cap="flat">
              <a:noFill/>
              <a:miter lim="400000"/>
            </a:ln>
            <a:effectLst/>
          </p:spPr>
        </p:pic>
      </p:grpSp>
      <p:sp>
        <p:nvSpPr>
          <p:cNvPr id="539" name="Shape 539"/>
          <p:cNvSpPr/>
          <p:nvPr/>
        </p:nvSpPr>
        <p:spPr>
          <a:xfrm>
            <a:off x="8653511" y="7275941"/>
            <a:ext cx="4263572" cy="842311"/>
          </a:xfrm>
          <a:prstGeom prst="roundRect">
            <a:avLst>
              <a:gd name="adj" fmla="val 15159"/>
            </a:avLst>
          </a:prstGeom>
          <a:blipFill>
            <a:blip r:embed="rId5"/>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Starting to probe direct staus at hadron collider</a:t>
            </a:r>
          </a:p>
        </p:txBody>
      </p:sp>
      <p:sp>
        <p:nvSpPr>
          <p:cNvPr id="540" name="Shape 540"/>
          <p:cNvSpPr/>
          <p:nvPr/>
        </p:nvSpPr>
        <p:spPr>
          <a:xfrm>
            <a:off x="1037555" y="1319577"/>
            <a:ext cx="1567494" cy="340373"/>
          </a:xfrm>
          <a:prstGeom prst="rect">
            <a:avLst/>
          </a:prstGeom>
          <a:blipFill>
            <a:blip r:embed="rId10"/>
          </a:blipFill>
          <a:ln w="12700">
            <a:miter lim="400000"/>
          </a:ln>
          <a:extLst>
            <a:ext uri="{C572A759-6A51-4108-AA02-DFA0A04FC94B}">
              <ma14:wrappingTextBoxFlag xmlns:ma14="http://schemas.microsoft.com/office/mac/drawingml/2011/main" val="1"/>
            </a:ext>
          </a:extLst>
        </p:spPr>
        <p:txBody>
          <a:bodyPr lIns="0" tIns="0" rIns="0" bIns="0" anchor="ct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1403.5294</a:t>
            </a:r>
          </a:p>
        </p:txBody>
      </p:sp>
      <p:sp>
        <p:nvSpPr>
          <p:cNvPr id="541" name="Shape 541"/>
          <p:cNvSpPr/>
          <p:nvPr/>
        </p:nvSpPr>
        <p:spPr>
          <a:xfrm>
            <a:off x="1037555" y="8398057"/>
            <a:ext cx="1567494" cy="340373"/>
          </a:xfrm>
          <a:prstGeom prst="rect">
            <a:avLst/>
          </a:prstGeom>
          <a:blipFill>
            <a:blip r:embed="rId10"/>
          </a:blipFill>
          <a:ln w="12700">
            <a:miter lim="400000"/>
          </a:ln>
          <a:extLst>
            <a:ext uri="{C572A759-6A51-4108-AA02-DFA0A04FC94B}">
              <ma14:wrappingTextBoxFlag xmlns:ma14="http://schemas.microsoft.com/office/mac/drawingml/2011/main" val="1"/>
            </a:ext>
          </a:extLst>
        </p:spPr>
        <p:txBody>
          <a:bodyPr lIns="0" tIns="0" rIns="0" bIns="0" anchor="ct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1407.0350</a:t>
            </a: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3" name="Shape 543"/>
          <p:cNvSpPr/>
          <p:nvPr>
            <p:ph type="title"/>
          </p:nvPr>
        </p:nvSpPr>
        <p:spPr>
          <a:prstGeom prst="rect">
            <a:avLst/>
          </a:prstGeom>
        </p:spPr>
        <p:txBody>
          <a:bodyPr/>
          <a:lstStyle/>
          <a:p>
            <a:pPr lvl="0">
              <a:defRPr sz="1800">
                <a:solidFill>
                  <a:srgbClr val="000000"/>
                </a:solidFill>
              </a:defRPr>
            </a:pPr>
            <a:r>
              <a:rPr sz="4400">
                <a:solidFill>
                  <a:srgbClr val="FFFFFE"/>
                </a:solidFill>
              </a:rPr>
              <a:t>Search for R-parity Violation SUSY</a:t>
            </a:r>
          </a:p>
        </p:txBody>
      </p:sp>
      <p:sp>
        <p:nvSpPr>
          <p:cNvPr id="544" name="Shape 54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545" name="Shape 545"/>
          <p:cNvSpPr/>
          <p:nvPr/>
        </p:nvSpPr>
        <p:spPr>
          <a:xfrm>
            <a:off x="322857" y="1239347"/>
            <a:ext cx="6170272" cy="807700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254000" indent="-254000" algn="l">
              <a:spcBef>
                <a:spcPts val="3000"/>
              </a:spcBef>
              <a:buSzPct val="171000"/>
              <a:buChar char="•"/>
              <a:defRPr sz="1800"/>
            </a:pPr>
            <a:r>
              <a:rPr sz="2400"/>
              <a:t>Phenomenology driven by R-parity violating couplings</a:t>
            </a:r>
            <a:endParaRPr sz="2400"/>
          </a:p>
          <a:p>
            <a:pPr lvl="0" marL="254000" indent="-254000" algn="l">
              <a:spcBef>
                <a:spcPts val="3000"/>
              </a:spcBef>
              <a:buSzPct val="171000"/>
              <a:buChar char="•"/>
              <a:defRPr sz="1800"/>
            </a:pPr>
            <a:endParaRPr sz="2400"/>
          </a:p>
          <a:p>
            <a:pPr lvl="0" marL="254000" indent="-254000" algn="l">
              <a:spcBef>
                <a:spcPts val="3000"/>
              </a:spcBef>
              <a:buSzPct val="171000"/>
              <a:buChar char="•"/>
              <a:defRPr sz="1800"/>
            </a:pPr>
            <a:r>
              <a:rPr sz="2400"/>
              <a:t>Lepton-number violating decays of LSP probed with search using 4 leptons and MET/Meff and baryon number violating decays with a search for displaced vertices.</a:t>
            </a:r>
          </a:p>
        </p:txBody>
      </p:sp>
      <p:pic>
        <p:nvPicPr>
          <p:cNvPr id="546" name="pasted-image.png"/>
          <p:cNvPicPr/>
          <p:nvPr/>
        </p:nvPicPr>
        <p:blipFill>
          <a:blip r:embed="rId2">
            <a:extLst/>
          </a:blip>
          <a:stretch>
            <a:fillRect/>
          </a:stretch>
        </p:blipFill>
        <p:spPr>
          <a:xfrm>
            <a:off x="322857" y="2056566"/>
            <a:ext cx="6170272" cy="887731"/>
          </a:xfrm>
          <a:prstGeom prst="rect">
            <a:avLst/>
          </a:prstGeom>
          <a:ln w="12700">
            <a:miter lim="400000"/>
          </a:ln>
        </p:spPr>
      </p:pic>
      <p:pic>
        <p:nvPicPr>
          <p:cNvPr id="547" name="pasted-image.png"/>
          <p:cNvPicPr/>
          <p:nvPr/>
        </p:nvPicPr>
        <p:blipFill>
          <a:blip r:embed="rId3">
            <a:extLst/>
          </a:blip>
          <a:stretch>
            <a:fillRect/>
          </a:stretch>
        </p:blipFill>
        <p:spPr>
          <a:xfrm>
            <a:off x="6946412" y="4738645"/>
            <a:ext cx="6001227" cy="4372324"/>
          </a:xfrm>
          <a:prstGeom prst="rect">
            <a:avLst/>
          </a:prstGeom>
          <a:ln w="12700">
            <a:miter lim="400000"/>
          </a:ln>
        </p:spPr>
      </p:pic>
      <p:pic>
        <p:nvPicPr>
          <p:cNvPr id="548" name="pasted-image.tif"/>
          <p:cNvPicPr/>
          <p:nvPr/>
        </p:nvPicPr>
        <p:blipFill>
          <a:blip r:embed="rId4">
            <a:extLst/>
          </a:blip>
          <a:stretch>
            <a:fillRect/>
          </a:stretch>
        </p:blipFill>
        <p:spPr>
          <a:xfrm>
            <a:off x="9826880" y="5215282"/>
            <a:ext cx="2635801" cy="2233730"/>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549" name="pasted-image.png"/>
          <p:cNvPicPr/>
          <p:nvPr/>
        </p:nvPicPr>
        <p:blipFill>
          <a:blip r:embed="rId5">
            <a:extLst/>
          </a:blip>
          <a:stretch>
            <a:fillRect/>
          </a:stretch>
        </p:blipFill>
        <p:spPr>
          <a:xfrm>
            <a:off x="7420059" y="1219288"/>
            <a:ext cx="5053934" cy="3663040"/>
          </a:xfrm>
          <a:prstGeom prst="rect">
            <a:avLst/>
          </a:prstGeom>
          <a:ln w="12700">
            <a:miter lim="400000"/>
          </a:ln>
        </p:spPr>
      </p:pic>
      <p:pic>
        <p:nvPicPr>
          <p:cNvPr id="550" name="pasted-image.png"/>
          <p:cNvPicPr/>
          <p:nvPr/>
        </p:nvPicPr>
        <p:blipFill>
          <a:blip r:embed="rId6">
            <a:extLst/>
          </a:blip>
          <a:stretch>
            <a:fillRect/>
          </a:stretch>
        </p:blipFill>
        <p:spPr>
          <a:xfrm>
            <a:off x="558761" y="4861674"/>
            <a:ext cx="5698463" cy="4126266"/>
          </a:xfrm>
          <a:prstGeom prst="rect">
            <a:avLst/>
          </a:prstGeom>
          <a:ln w="12700">
            <a:miter lim="400000"/>
          </a:ln>
        </p:spPr>
      </p:pic>
      <p:pic>
        <p:nvPicPr>
          <p:cNvPr id="551" name="pasted-image.png"/>
          <p:cNvPicPr/>
          <p:nvPr/>
        </p:nvPicPr>
        <p:blipFill>
          <a:blip r:embed="rId7">
            <a:extLst/>
          </a:blip>
          <a:stretch>
            <a:fillRect/>
          </a:stretch>
        </p:blipFill>
        <p:spPr>
          <a:xfrm>
            <a:off x="3236284" y="5241730"/>
            <a:ext cx="2635801" cy="2180834"/>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3" name="Shape 553"/>
          <p:cNvSpPr/>
          <p:nvPr>
            <p:ph type="title"/>
          </p:nvPr>
        </p:nvSpPr>
        <p:spPr>
          <a:prstGeom prst="rect">
            <a:avLst/>
          </a:prstGeom>
        </p:spPr>
        <p:txBody>
          <a:bodyPr/>
          <a:lstStyle/>
          <a:p>
            <a:pPr lvl="0">
              <a:defRPr sz="1800">
                <a:solidFill>
                  <a:srgbClr val="000000"/>
                </a:solidFill>
              </a:defRPr>
            </a:pPr>
            <a:r>
              <a:rPr sz="4400">
                <a:solidFill>
                  <a:srgbClr val="FFFFFE"/>
                </a:solidFill>
              </a:rPr>
              <a:t>Full SUSY Program at ATLAS</a:t>
            </a:r>
          </a:p>
        </p:txBody>
      </p:sp>
      <p:sp>
        <p:nvSpPr>
          <p:cNvPr id="554" name="Shape 55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555" name="pasted-image.png"/>
          <p:cNvPicPr/>
          <p:nvPr/>
        </p:nvPicPr>
        <p:blipFill>
          <a:blip r:embed="rId2">
            <a:extLst/>
          </a:blip>
          <a:stretch>
            <a:fillRect/>
          </a:stretch>
        </p:blipFill>
        <p:spPr>
          <a:xfrm>
            <a:off x="853175" y="1125328"/>
            <a:ext cx="11005135" cy="8202219"/>
          </a:xfrm>
          <a:prstGeom prst="rect">
            <a:avLst/>
          </a:prstGeom>
          <a:ln w="12700">
            <a:miter lim="400000"/>
          </a:ln>
        </p:spPr>
      </p:pic>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 name="Shape 557"/>
          <p:cNvSpPr/>
          <p:nvPr>
            <p:ph type="title"/>
          </p:nvPr>
        </p:nvSpPr>
        <p:spPr>
          <a:xfrm>
            <a:off x="2324100" y="25400"/>
            <a:ext cx="10033000" cy="958595"/>
          </a:xfrm>
          <a:prstGeom prst="rect">
            <a:avLst/>
          </a:prstGeom>
        </p:spPr>
        <p:txBody>
          <a:bodyPr/>
          <a:lstStyle/>
          <a:p>
            <a:pPr lvl="0">
              <a:defRPr sz="1800">
                <a:solidFill>
                  <a:srgbClr val="000000"/>
                </a:solidFill>
              </a:defRPr>
            </a:pPr>
            <a:r>
              <a:rPr sz="4400">
                <a:solidFill>
                  <a:srgbClr val="FFFFFE"/>
                </a:solidFill>
              </a:rPr>
              <a:t>The LHC in 2015</a:t>
            </a:r>
          </a:p>
        </p:txBody>
      </p:sp>
      <p:sp>
        <p:nvSpPr>
          <p:cNvPr id="558" name="Shape 5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grpSp>
        <p:nvGrpSpPr>
          <p:cNvPr id="570" name="Group 570"/>
          <p:cNvGrpSpPr/>
          <p:nvPr/>
        </p:nvGrpSpPr>
        <p:grpSpPr>
          <a:xfrm>
            <a:off x="63506" y="5073650"/>
            <a:ext cx="6695244" cy="4337917"/>
            <a:chOff x="-25400" y="0"/>
            <a:chExt cx="6695243" cy="4337916"/>
          </a:xfrm>
        </p:grpSpPr>
        <p:pic>
          <p:nvPicPr>
            <p:cNvPr id="559" name="pasted-image.png"/>
            <p:cNvPicPr/>
            <p:nvPr/>
          </p:nvPicPr>
          <p:blipFill>
            <a:blip r:embed="rId3">
              <a:extLst/>
            </a:blip>
            <a:stretch>
              <a:fillRect/>
            </a:stretch>
          </p:blipFill>
          <p:spPr>
            <a:xfrm>
              <a:off x="168520" y="0"/>
              <a:ext cx="6307403" cy="3107662"/>
            </a:xfrm>
            <a:prstGeom prst="rect">
              <a:avLst/>
            </a:prstGeom>
            <a:ln w="12700" cap="flat">
              <a:noFill/>
              <a:miter lim="400000"/>
            </a:ln>
            <a:effectLst/>
          </p:spPr>
        </p:pic>
        <p:sp>
          <p:nvSpPr>
            <p:cNvPr id="560" name="Shape 560"/>
            <p:cNvSpPr/>
            <p:nvPr/>
          </p:nvSpPr>
          <p:spPr>
            <a:xfrm rot="16194380">
              <a:off x="-190540" y="1681101"/>
              <a:ext cx="1475966" cy="419101"/>
            </a:xfrm>
            <a:prstGeom prst="rect">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l">
                <a:spcBef>
                  <a:spcPts val="600"/>
                </a:spcBef>
                <a:defRPr sz="2200"/>
              </a:lvl1pPr>
            </a:lstStyle>
            <a:p>
              <a:pPr lvl="0">
                <a:defRPr sz="1800"/>
              </a:pPr>
              <a:r>
                <a:rPr sz="2200"/>
                <a:t>Current (A)</a:t>
              </a:r>
            </a:p>
          </p:txBody>
        </p:sp>
        <p:sp>
          <p:nvSpPr>
            <p:cNvPr id="561" name="Shape 561"/>
            <p:cNvSpPr/>
            <p:nvPr/>
          </p:nvSpPr>
          <p:spPr>
            <a:xfrm>
              <a:off x="2136338" y="3271712"/>
              <a:ext cx="2018805" cy="419101"/>
            </a:xfrm>
            <a:prstGeom prst="rect">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l">
                <a:spcBef>
                  <a:spcPts val="600"/>
                </a:spcBef>
                <a:defRPr sz="2200"/>
              </a:lvl1pPr>
            </a:lstStyle>
            <a:p>
              <a:pPr lvl="0">
                <a:defRPr sz="1800"/>
              </a:pPr>
              <a:r>
                <a:rPr sz="2200"/>
                <a:t># powering tests</a:t>
              </a:r>
            </a:p>
          </p:txBody>
        </p:sp>
        <p:sp>
          <p:nvSpPr>
            <p:cNvPr id="562" name="Shape 562"/>
            <p:cNvSpPr/>
            <p:nvPr/>
          </p:nvSpPr>
          <p:spPr>
            <a:xfrm>
              <a:off x="3946712" y="3743125"/>
              <a:ext cx="2596307" cy="368301"/>
            </a:xfrm>
            <a:prstGeom prst="rect">
              <a:avLst/>
            </a:pr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http://hcc.web.cern.ch/hcc/</a:t>
              </a:r>
            </a:p>
          </p:txBody>
        </p:sp>
        <p:pic>
          <p:nvPicPr>
            <p:cNvPr id="563" name=""/>
            <p:cNvPicPr/>
            <p:nvPr/>
          </p:nvPicPr>
          <p:blipFill>
            <a:blip r:embed="rId5">
              <a:extLst/>
            </a:blip>
            <a:stretch>
              <a:fillRect/>
            </a:stretch>
          </p:blipFill>
          <p:spPr>
            <a:xfrm>
              <a:off x="-25400" y="167453"/>
              <a:ext cx="6695244" cy="4170464"/>
            </a:xfrm>
            <a:prstGeom prst="rect">
              <a:avLst/>
            </a:prstGeom>
            <a:effectLst/>
          </p:spPr>
        </p:pic>
        <p:sp>
          <p:nvSpPr>
            <p:cNvPr id="565" name="Shape 565"/>
            <p:cNvSpPr/>
            <p:nvPr/>
          </p:nvSpPr>
          <p:spPr>
            <a:xfrm>
              <a:off x="3073448" y="1706584"/>
              <a:ext cx="2817219"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spcBef>
                  <a:spcPts val="600"/>
                </a:spcBef>
                <a:defRPr sz="1800"/>
              </a:pPr>
              <a:r>
                <a:rPr sz="3200">
                  <a:solidFill>
                    <a:srgbClr val="941100"/>
                  </a:solidFill>
                </a:rPr>
                <a:t>Goal for 2015</a:t>
              </a:r>
              <a:endParaRPr sz="3200">
                <a:solidFill>
                  <a:srgbClr val="941100"/>
                </a:solidFill>
              </a:endParaRPr>
            </a:p>
            <a:p>
              <a:pPr lvl="0">
                <a:spcBef>
                  <a:spcPts val="600"/>
                </a:spcBef>
                <a:defRPr sz="1800"/>
              </a:pPr>
              <a:r>
                <a:rPr sz="3200">
                  <a:solidFill>
                    <a:srgbClr val="941100"/>
                  </a:solidFill>
                </a:rPr>
                <a:t>10980 A: 6.5 TeV</a:t>
              </a:r>
            </a:p>
          </p:txBody>
        </p:sp>
        <p:pic>
          <p:nvPicPr>
            <p:cNvPr id="566" name=""/>
            <p:cNvPicPr/>
            <p:nvPr/>
          </p:nvPicPr>
          <p:blipFill>
            <a:blip r:embed="rId6">
              <a:extLst/>
            </a:blip>
            <a:stretch>
              <a:fillRect/>
            </a:stretch>
          </p:blipFill>
          <p:spPr>
            <a:xfrm rot="16177606">
              <a:off x="4449488" y="1042794"/>
              <a:ext cx="1007430" cy="216127"/>
            </a:xfrm>
            <a:prstGeom prst="rect">
              <a:avLst/>
            </a:prstGeom>
            <a:effectLst/>
          </p:spPr>
        </p:pic>
        <p:pic>
          <p:nvPicPr>
            <p:cNvPr id="568" name=""/>
            <p:cNvPicPr/>
            <p:nvPr/>
          </p:nvPicPr>
          <p:blipFill>
            <a:blip r:embed="rId7">
              <a:extLst/>
            </a:blip>
            <a:stretch>
              <a:fillRect/>
            </a:stretch>
          </p:blipFill>
          <p:spPr>
            <a:xfrm>
              <a:off x="586091" y="608581"/>
              <a:ext cx="5119298" cy="101601"/>
            </a:xfrm>
            <a:prstGeom prst="rect">
              <a:avLst/>
            </a:prstGeom>
            <a:effectLst/>
          </p:spPr>
        </p:pic>
      </p:grpSp>
      <p:pic>
        <p:nvPicPr>
          <p:cNvPr id="571" name="pasted-image.png"/>
          <p:cNvPicPr/>
          <p:nvPr/>
        </p:nvPicPr>
        <p:blipFill>
          <a:blip r:embed="rId8">
            <a:extLst/>
          </a:blip>
          <a:stretch>
            <a:fillRect/>
          </a:stretch>
        </p:blipFill>
        <p:spPr>
          <a:xfrm>
            <a:off x="796524" y="1166059"/>
            <a:ext cx="5568998" cy="3757532"/>
          </a:xfrm>
          <a:prstGeom prst="rect">
            <a:avLst/>
          </a:prstGeom>
          <a:ln w="12700">
            <a:miter lim="400000"/>
          </a:ln>
        </p:spPr>
      </p:pic>
      <p:pic>
        <p:nvPicPr>
          <p:cNvPr id="572" name="pasted-image.png"/>
          <p:cNvPicPr/>
          <p:nvPr/>
        </p:nvPicPr>
        <p:blipFill>
          <a:blip r:embed="rId9">
            <a:extLst/>
          </a:blip>
          <a:stretch>
            <a:fillRect/>
          </a:stretch>
        </p:blipFill>
        <p:spPr>
          <a:xfrm>
            <a:off x="6757592" y="1166059"/>
            <a:ext cx="6235472" cy="7452455"/>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7" name="pasted-image.png"/>
          <p:cNvPicPr/>
          <p:nvPr/>
        </p:nvPicPr>
        <p:blipFill>
          <a:blip r:embed="rId2">
            <a:extLst/>
          </a:blip>
          <a:stretch>
            <a:fillRect/>
          </a:stretch>
        </p:blipFill>
        <p:spPr>
          <a:xfrm>
            <a:off x="5341129" y="5187037"/>
            <a:ext cx="7662975" cy="4580944"/>
          </a:xfrm>
          <a:prstGeom prst="rect">
            <a:avLst/>
          </a:prstGeom>
          <a:ln w="12700">
            <a:miter lim="400000"/>
          </a:ln>
        </p:spPr>
      </p:pic>
      <p:pic>
        <p:nvPicPr>
          <p:cNvPr id="118" name="pasted-image.png"/>
          <p:cNvPicPr/>
          <p:nvPr/>
        </p:nvPicPr>
        <p:blipFill>
          <a:blip r:embed="rId3">
            <a:extLst/>
          </a:blip>
          <a:stretch>
            <a:fillRect/>
          </a:stretch>
        </p:blipFill>
        <p:spPr>
          <a:xfrm>
            <a:off x="-81" y="5187037"/>
            <a:ext cx="6865209" cy="4580944"/>
          </a:xfrm>
          <a:prstGeom prst="rect">
            <a:avLst/>
          </a:prstGeom>
          <a:ln w="12700">
            <a:miter lim="400000"/>
          </a:ln>
        </p:spPr>
      </p:pic>
      <p:sp>
        <p:nvSpPr>
          <p:cNvPr id="119" name="Shape 119"/>
          <p:cNvSpPr/>
          <p:nvPr>
            <p:ph type="title"/>
          </p:nvPr>
        </p:nvSpPr>
        <p:spPr>
          <a:prstGeom prst="rect">
            <a:avLst/>
          </a:prstGeom>
        </p:spPr>
        <p:txBody>
          <a:bodyPr/>
          <a:lstStyle/>
          <a:p>
            <a:pPr lvl="0">
              <a:defRPr sz="1800">
                <a:solidFill>
                  <a:srgbClr val="000000"/>
                </a:solidFill>
              </a:defRPr>
            </a:pPr>
            <a:r>
              <a:rPr sz="4400">
                <a:solidFill>
                  <a:srgbClr val="FFFFFE"/>
                </a:solidFill>
              </a:rPr>
              <a:t>2012, Historical Year in Particle Physics </a:t>
            </a:r>
          </a:p>
        </p:txBody>
      </p:sp>
      <p:sp>
        <p:nvSpPr>
          <p:cNvPr id="120" name="Shape 120"/>
          <p:cNvSpPr/>
          <p:nvPr>
            <p:ph type="sldNum" sz="quarter" idx="2"/>
          </p:nvPr>
        </p:nvSpPr>
        <p:spPr>
          <a:xfrm>
            <a:off x="12032642" y="9194800"/>
            <a:ext cx="204416" cy="3175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21" name="pasted-image.png"/>
          <p:cNvPicPr/>
          <p:nvPr/>
        </p:nvPicPr>
        <p:blipFill>
          <a:blip r:embed="rId4">
            <a:extLst/>
          </a:blip>
          <a:stretch>
            <a:fillRect/>
          </a:stretch>
        </p:blipFill>
        <p:spPr>
          <a:xfrm>
            <a:off x="4857504" y="1006036"/>
            <a:ext cx="8153230" cy="4242584"/>
          </a:xfrm>
          <a:prstGeom prst="rect">
            <a:avLst/>
          </a:prstGeom>
          <a:ln w="12700">
            <a:miter lim="400000"/>
          </a:ln>
        </p:spPr>
      </p:pic>
      <p:pic>
        <p:nvPicPr>
          <p:cNvPr id="122" name="pasted-image.png"/>
          <p:cNvPicPr/>
          <p:nvPr/>
        </p:nvPicPr>
        <p:blipFill>
          <a:blip r:embed="rId5">
            <a:extLst/>
          </a:blip>
          <a:stretch>
            <a:fillRect/>
          </a:stretch>
        </p:blipFill>
        <p:spPr>
          <a:xfrm>
            <a:off x="-1106" y="984363"/>
            <a:ext cx="6867259" cy="4964971"/>
          </a:xfrm>
          <a:prstGeom prst="rect">
            <a:avLst/>
          </a:prstGeom>
          <a:ln w="25400">
            <a:solidFill>
              <a:srgbClr val="F3F7F5"/>
            </a:solidFill>
            <a:miter lim="400000"/>
          </a:ln>
        </p:spPr>
      </p:pic>
      <p:pic>
        <p:nvPicPr>
          <p:cNvPr id="123" name="pasted-image.png"/>
          <p:cNvPicPr/>
          <p:nvPr/>
        </p:nvPicPr>
        <p:blipFill>
          <a:blip r:embed="rId6">
            <a:extLst/>
          </a:blip>
          <a:stretch>
            <a:fillRect/>
          </a:stretch>
        </p:blipFill>
        <p:spPr>
          <a:xfrm>
            <a:off x="3888264" y="8107270"/>
            <a:ext cx="9115657" cy="721239"/>
          </a:xfrm>
          <a:prstGeom prst="rect">
            <a:avLst/>
          </a:prstGeom>
          <a:ln w="12700">
            <a:miter lim="400000"/>
          </a:ln>
        </p:spPr>
      </p:pic>
      <p:pic>
        <p:nvPicPr>
          <p:cNvPr id="124" name="pasted-image.png"/>
          <p:cNvPicPr/>
          <p:nvPr/>
        </p:nvPicPr>
        <p:blipFill>
          <a:blip r:embed="rId7">
            <a:extLst/>
          </a:blip>
          <a:stretch>
            <a:fillRect/>
          </a:stretch>
        </p:blipFill>
        <p:spPr>
          <a:xfrm>
            <a:off x="6128692" y="8832850"/>
            <a:ext cx="6874388" cy="1016000"/>
          </a:xfrm>
          <a:prstGeom prst="rect">
            <a:avLst/>
          </a:prstGeom>
          <a:ln w="12700">
            <a:miter lim="400000"/>
          </a:ln>
        </p:spPr>
      </p:pic>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 name="Shape 576"/>
          <p:cNvSpPr/>
          <p:nvPr>
            <p:ph type="title"/>
          </p:nvPr>
        </p:nvSpPr>
        <p:spPr>
          <a:xfrm>
            <a:off x="2324100" y="25400"/>
            <a:ext cx="10033000" cy="958595"/>
          </a:xfrm>
          <a:prstGeom prst="rect">
            <a:avLst/>
          </a:prstGeom>
        </p:spPr>
        <p:txBody>
          <a:bodyPr/>
          <a:lstStyle/>
          <a:p>
            <a:pPr lvl="0">
              <a:defRPr sz="1800">
                <a:solidFill>
                  <a:srgbClr val="000000"/>
                </a:solidFill>
              </a:defRPr>
            </a:pPr>
            <a:r>
              <a:rPr sz="4400">
                <a:solidFill>
                  <a:srgbClr val="FFFFFE"/>
                </a:solidFill>
              </a:rPr>
              <a:t>The LHC in 2015</a:t>
            </a:r>
          </a:p>
        </p:txBody>
      </p:sp>
      <p:grpSp>
        <p:nvGrpSpPr>
          <p:cNvPr id="588" name="Group 588"/>
          <p:cNvGrpSpPr/>
          <p:nvPr/>
        </p:nvGrpSpPr>
        <p:grpSpPr>
          <a:xfrm>
            <a:off x="63506" y="5073650"/>
            <a:ext cx="6695244" cy="4337917"/>
            <a:chOff x="-25400" y="0"/>
            <a:chExt cx="6695243" cy="4337916"/>
          </a:xfrm>
        </p:grpSpPr>
        <p:pic>
          <p:nvPicPr>
            <p:cNvPr id="577" name="pasted-image.png"/>
            <p:cNvPicPr/>
            <p:nvPr/>
          </p:nvPicPr>
          <p:blipFill>
            <a:blip r:embed="rId3">
              <a:extLst/>
            </a:blip>
            <a:stretch>
              <a:fillRect/>
            </a:stretch>
          </p:blipFill>
          <p:spPr>
            <a:xfrm>
              <a:off x="168520" y="0"/>
              <a:ext cx="6307403" cy="3107662"/>
            </a:xfrm>
            <a:prstGeom prst="rect">
              <a:avLst/>
            </a:prstGeom>
            <a:ln w="12700" cap="flat">
              <a:noFill/>
              <a:miter lim="400000"/>
            </a:ln>
            <a:effectLst/>
          </p:spPr>
        </p:pic>
        <p:sp>
          <p:nvSpPr>
            <p:cNvPr id="578" name="Shape 578"/>
            <p:cNvSpPr/>
            <p:nvPr/>
          </p:nvSpPr>
          <p:spPr>
            <a:xfrm rot="16194380">
              <a:off x="-190540" y="1681101"/>
              <a:ext cx="1475966" cy="419101"/>
            </a:xfrm>
            <a:prstGeom prst="rect">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l">
                <a:spcBef>
                  <a:spcPts val="600"/>
                </a:spcBef>
                <a:defRPr sz="2200"/>
              </a:lvl1pPr>
            </a:lstStyle>
            <a:p>
              <a:pPr lvl="0">
                <a:defRPr sz="1800"/>
              </a:pPr>
              <a:r>
                <a:rPr sz="2200"/>
                <a:t>Current (A)</a:t>
              </a:r>
            </a:p>
          </p:txBody>
        </p:sp>
        <p:sp>
          <p:nvSpPr>
            <p:cNvPr id="579" name="Shape 579"/>
            <p:cNvSpPr/>
            <p:nvPr/>
          </p:nvSpPr>
          <p:spPr>
            <a:xfrm>
              <a:off x="2136338" y="3271712"/>
              <a:ext cx="2018805" cy="419101"/>
            </a:xfrm>
            <a:prstGeom prst="rect">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lgn="l">
                <a:spcBef>
                  <a:spcPts val="600"/>
                </a:spcBef>
                <a:defRPr sz="2200"/>
              </a:lvl1pPr>
            </a:lstStyle>
            <a:p>
              <a:pPr lvl="0">
                <a:defRPr sz="1800"/>
              </a:pPr>
              <a:r>
                <a:rPr sz="2200"/>
                <a:t># powering tests</a:t>
              </a:r>
            </a:p>
          </p:txBody>
        </p:sp>
        <p:sp>
          <p:nvSpPr>
            <p:cNvPr id="580" name="Shape 580"/>
            <p:cNvSpPr/>
            <p:nvPr/>
          </p:nvSpPr>
          <p:spPr>
            <a:xfrm>
              <a:off x="3946712" y="3743125"/>
              <a:ext cx="2596307" cy="368301"/>
            </a:xfrm>
            <a:prstGeom prst="rect">
              <a:avLst/>
            </a:pr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http://hcc.web.cern.ch/hcc/</a:t>
              </a:r>
            </a:p>
          </p:txBody>
        </p:sp>
        <p:pic>
          <p:nvPicPr>
            <p:cNvPr id="581" name=""/>
            <p:cNvPicPr/>
            <p:nvPr/>
          </p:nvPicPr>
          <p:blipFill>
            <a:blip r:embed="rId5">
              <a:extLst/>
            </a:blip>
            <a:stretch>
              <a:fillRect/>
            </a:stretch>
          </p:blipFill>
          <p:spPr>
            <a:xfrm>
              <a:off x="-25400" y="167453"/>
              <a:ext cx="6695244" cy="4170464"/>
            </a:xfrm>
            <a:prstGeom prst="rect">
              <a:avLst/>
            </a:prstGeom>
            <a:effectLst/>
          </p:spPr>
        </p:pic>
        <p:sp>
          <p:nvSpPr>
            <p:cNvPr id="583" name="Shape 583"/>
            <p:cNvSpPr/>
            <p:nvPr/>
          </p:nvSpPr>
          <p:spPr>
            <a:xfrm>
              <a:off x="3073448" y="1706584"/>
              <a:ext cx="2817219" cy="1092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spcBef>
                  <a:spcPts val="600"/>
                </a:spcBef>
                <a:defRPr sz="1800"/>
              </a:pPr>
              <a:r>
                <a:rPr sz="3200">
                  <a:solidFill>
                    <a:srgbClr val="941100"/>
                  </a:solidFill>
                </a:rPr>
                <a:t>Goal for 2015</a:t>
              </a:r>
              <a:endParaRPr sz="3200">
                <a:solidFill>
                  <a:srgbClr val="941100"/>
                </a:solidFill>
              </a:endParaRPr>
            </a:p>
            <a:p>
              <a:pPr lvl="0">
                <a:spcBef>
                  <a:spcPts val="600"/>
                </a:spcBef>
                <a:defRPr sz="1800"/>
              </a:pPr>
              <a:r>
                <a:rPr sz="3200">
                  <a:solidFill>
                    <a:srgbClr val="941100"/>
                  </a:solidFill>
                </a:rPr>
                <a:t>10980 A: 6.5 TeV</a:t>
              </a:r>
            </a:p>
          </p:txBody>
        </p:sp>
        <p:pic>
          <p:nvPicPr>
            <p:cNvPr id="584" name=""/>
            <p:cNvPicPr/>
            <p:nvPr/>
          </p:nvPicPr>
          <p:blipFill>
            <a:blip r:embed="rId6">
              <a:extLst/>
            </a:blip>
            <a:stretch>
              <a:fillRect/>
            </a:stretch>
          </p:blipFill>
          <p:spPr>
            <a:xfrm rot="16177606">
              <a:off x="4449488" y="1042794"/>
              <a:ext cx="1007430" cy="216127"/>
            </a:xfrm>
            <a:prstGeom prst="rect">
              <a:avLst/>
            </a:prstGeom>
            <a:effectLst/>
          </p:spPr>
        </p:pic>
        <p:pic>
          <p:nvPicPr>
            <p:cNvPr id="586" name=""/>
            <p:cNvPicPr/>
            <p:nvPr/>
          </p:nvPicPr>
          <p:blipFill>
            <a:blip r:embed="rId7">
              <a:extLst/>
            </a:blip>
            <a:stretch>
              <a:fillRect/>
            </a:stretch>
          </p:blipFill>
          <p:spPr>
            <a:xfrm>
              <a:off x="586091" y="608581"/>
              <a:ext cx="5119298" cy="101601"/>
            </a:xfrm>
            <a:prstGeom prst="rect">
              <a:avLst/>
            </a:prstGeom>
            <a:effectLst/>
          </p:spPr>
        </p:pic>
      </p:grpSp>
      <p:pic>
        <p:nvPicPr>
          <p:cNvPr id="589" name="pasted-image.png"/>
          <p:cNvPicPr/>
          <p:nvPr/>
        </p:nvPicPr>
        <p:blipFill>
          <a:blip r:embed="rId8">
            <a:extLst/>
          </a:blip>
          <a:stretch>
            <a:fillRect/>
          </a:stretch>
        </p:blipFill>
        <p:spPr>
          <a:xfrm>
            <a:off x="796524" y="1166059"/>
            <a:ext cx="5568998" cy="3757532"/>
          </a:xfrm>
          <a:prstGeom prst="rect">
            <a:avLst/>
          </a:prstGeom>
          <a:ln w="12700">
            <a:miter lim="400000"/>
          </a:ln>
        </p:spPr>
      </p:pic>
      <p:pic>
        <p:nvPicPr>
          <p:cNvPr id="590" name="pasted-image.png"/>
          <p:cNvPicPr/>
          <p:nvPr/>
        </p:nvPicPr>
        <p:blipFill>
          <a:blip r:embed="rId9">
            <a:extLst/>
          </a:blip>
          <a:stretch>
            <a:fillRect/>
          </a:stretch>
        </p:blipFill>
        <p:spPr>
          <a:xfrm>
            <a:off x="6757592" y="1166059"/>
            <a:ext cx="6235472" cy="7452455"/>
          </a:xfrm>
          <a:prstGeom prst="rect">
            <a:avLst/>
          </a:prstGeom>
          <a:ln w="12700">
            <a:miter lim="400000"/>
          </a:ln>
        </p:spPr>
      </p:pic>
      <p:sp>
        <p:nvSpPr>
          <p:cNvPr id="591" name="Shape 591"/>
          <p:cNvSpPr/>
          <p:nvPr/>
        </p:nvSpPr>
        <p:spPr>
          <a:xfrm>
            <a:off x="12700" y="1033043"/>
            <a:ext cx="12903200" cy="8607419"/>
          </a:xfrm>
          <a:prstGeom prst="rect">
            <a:avLst/>
          </a:prstGeom>
          <a:solidFill>
            <a:srgbClr val="FFFFFE">
              <a:alpha val="80000"/>
            </a:srgbClr>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pic>
        <p:nvPicPr>
          <p:cNvPr id="592" name="pasted-image.png"/>
          <p:cNvPicPr/>
          <p:nvPr/>
        </p:nvPicPr>
        <p:blipFill>
          <a:blip r:embed="rId10">
            <a:extLst/>
          </a:blip>
          <a:stretch>
            <a:fillRect/>
          </a:stretch>
        </p:blipFill>
        <p:spPr>
          <a:xfrm>
            <a:off x="1148281" y="1574843"/>
            <a:ext cx="10708238" cy="7119610"/>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593" name="Shape 59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7" name="pasted-image.png"/>
          <p:cNvPicPr/>
          <p:nvPr/>
        </p:nvPicPr>
        <p:blipFill>
          <a:blip r:embed="rId3">
            <a:extLst/>
          </a:blip>
          <a:stretch>
            <a:fillRect/>
          </a:stretch>
        </p:blipFill>
        <p:spPr>
          <a:xfrm>
            <a:off x="647700" y="1064899"/>
            <a:ext cx="11709400" cy="8381864"/>
          </a:xfrm>
          <a:prstGeom prst="rect">
            <a:avLst/>
          </a:prstGeom>
          <a:ln w="12700">
            <a:miter lim="400000"/>
          </a:ln>
        </p:spPr>
      </p:pic>
      <p:sp>
        <p:nvSpPr>
          <p:cNvPr id="598" name="Shape 598"/>
          <p:cNvSpPr/>
          <p:nvPr>
            <p:ph type="title"/>
          </p:nvPr>
        </p:nvSpPr>
        <p:spPr>
          <a:prstGeom prst="rect">
            <a:avLst/>
          </a:prstGeom>
        </p:spPr>
        <p:txBody>
          <a:bodyPr/>
          <a:lstStyle/>
          <a:p>
            <a:pPr lvl="0">
              <a:defRPr sz="1800">
                <a:solidFill>
                  <a:srgbClr val="000000"/>
                </a:solidFill>
              </a:defRPr>
            </a:pPr>
            <a:r>
              <a:rPr sz="4400">
                <a:solidFill>
                  <a:srgbClr val="FFFFFE"/>
                </a:solidFill>
              </a:rPr>
              <a:t>The Future</a:t>
            </a:r>
          </a:p>
        </p:txBody>
      </p:sp>
      <p:grpSp>
        <p:nvGrpSpPr>
          <p:cNvPr id="619" name="Group 619"/>
          <p:cNvGrpSpPr/>
          <p:nvPr/>
        </p:nvGrpSpPr>
        <p:grpSpPr>
          <a:xfrm>
            <a:off x="15093" y="2441921"/>
            <a:ext cx="12986444" cy="6722775"/>
            <a:chOff x="-30967" y="0"/>
            <a:chExt cx="12986443" cy="6722773"/>
          </a:xfrm>
        </p:grpSpPr>
        <p:grpSp>
          <p:nvGrpSpPr>
            <p:cNvPr id="616" name="Group 616"/>
            <p:cNvGrpSpPr/>
            <p:nvPr/>
          </p:nvGrpSpPr>
          <p:grpSpPr>
            <a:xfrm>
              <a:off x="28285" y="0"/>
              <a:ext cx="12824617" cy="6722774"/>
              <a:chOff x="0" y="0"/>
              <a:chExt cx="12824615" cy="6722773"/>
            </a:xfrm>
          </p:grpSpPr>
          <p:pic>
            <p:nvPicPr>
              <p:cNvPr id="599" name="pasted-image.png"/>
              <p:cNvPicPr/>
              <p:nvPr/>
            </p:nvPicPr>
            <p:blipFill>
              <a:blip r:embed="rId4">
                <a:extLst/>
              </a:blip>
              <a:srcRect l="0" t="0" r="0" b="0"/>
              <a:stretch>
                <a:fillRect/>
              </a:stretch>
            </p:blipFill>
            <p:spPr>
              <a:xfrm>
                <a:off x="0" y="0"/>
                <a:ext cx="12824616" cy="6722774"/>
              </a:xfrm>
              <a:prstGeom prst="rect">
                <a:avLst/>
              </a:prstGeom>
              <a:ln w="12700" cap="flat">
                <a:noFill/>
                <a:miter lim="400000"/>
              </a:ln>
              <a:effectLst/>
            </p:spPr>
          </p:pic>
          <p:sp>
            <p:nvSpPr>
              <p:cNvPr id="600" name="Shape 600"/>
              <p:cNvSpPr/>
              <p:nvPr/>
            </p:nvSpPr>
            <p:spPr>
              <a:xfrm>
                <a:off x="11400751" y="386046"/>
                <a:ext cx="1419989" cy="560787"/>
              </a:xfrm>
              <a:prstGeom prst="roundRect">
                <a:avLst>
                  <a:gd name="adj" fmla="val 33500"/>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005192"/>
                    </a:solidFill>
                    <a:latin typeface="Gill Sans SemiBold"/>
                    <a:ea typeface="Gill Sans SemiBold"/>
                    <a:cs typeface="Gill Sans SemiBold"/>
                    <a:sym typeface="Gill Sans SemiBold"/>
                  </a:defRPr>
                </a:lvl1pPr>
              </a:lstStyle>
              <a:p>
                <a:pPr lvl="0">
                  <a:defRPr sz="1800">
                    <a:solidFill>
                      <a:srgbClr val="000000"/>
                    </a:solidFill>
                  </a:defRPr>
                </a:pPr>
                <a:r>
                  <a:rPr sz="2400">
                    <a:solidFill>
                      <a:srgbClr val="005192"/>
                    </a:solidFill>
                  </a:rPr>
                  <a:t>~3000/fb</a:t>
                </a:r>
              </a:p>
            </p:txBody>
          </p:sp>
          <p:sp>
            <p:nvSpPr>
              <p:cNvPr id="601" name="Shape 601"/>
              <p:cNvSpPr/>
              <p:nvPr/>
            </p:nvSpPr>
            <p:spPr>
              <a:xfrm>
                <a:off x="1647581" y="473714"/>
                <a:ext cx="1159466" cy="560787"/>
              </a:xfrm>
              <a:prstGeom prst="roundRect">
                <a:avLst>
                  <a:gd name="adj" fmla="val 33500"/>
                </a:avLst>
              </a:prstGeom>
              <a:blipFill rotWithShape="1">
                <a:blip r:embed="rId5"/>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lvl="0">
                  <a:defRPr sz="1800">
                    <a:solidFill>
                      <a:srgbClr val="000000"/>
                    </a:solidFill>
                  </a:defRPr>
                </a:pPr>
                <a:r>
                  <a:rPr sz="2400">
                    <a:solidFill>
                      <a:srgbClr val="FFFFFF"/>
                    </a:solidFill>
                  </a:rPr>
                  <a:t>Run 1</a:t>
                </a:r>
              </a:p>
            </p:txBody>
          </p:sp>
          <p:sp>
            <p:nvSpPr>
              <p:cNvPr id="602" name="Shape 602"/>
              <p:cNvSpPr/>
              <p:nvPr/>
            </p:nvSpPr>
            <p:spPr>
              <a:xfrm>
                <a:off x="3613256" y="473714"/>
                <a:ext cx="1274065" cy="560787"/>
              </a:xfrm>
              <a:prstGeom prst="roundRect">
                <a:avLst>
                  <a:gd name="adj" fmla="val 33500"/>
                </a:avLst>
              </a:prstGeom>
              <a:blipFill rotWithShape="1">
                <a:blip r:embed="rId5"/>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lvl="0">
                  <a:defRPr sz="1800">
                    <a:solidFill>
                      <a:srgbClr val="000000"/>
                    </a:solidFill>
                  </a:defRPr>
                </a:pPr>
                <a:r>
                  <a:rPr sz="2400">
                    <a:solidFill>
                      <a:srgbClr val="FFFFFF"/>
                    </a:solidFill>
                  </a:rPr>
                  <a:t>Run 2</a:t>
                </a:r>
              </a:p>
            </p:txBody>
          </p:sp>
          <p:sp>
            <p:nvSpPr>
              <p:cNvPr id="603" name="Shape 603"/>
              <p:cNvSpPr/>
              <p:nvPr/>
            </p:nvSpPr>
            <p:spPr>
              <a:xfrm>
                <a:off x="5301975" y="473714"/>
                <a:ext cx="1274066" cy="560787"/>
              </a:xfrm>
              <a:prstGeom prst="roundRect">
                <a:avLst>
                  <a:gd name="adj" fmla="val 33500"/>
                </a:avLst>
              </a:prstGeom>
              <a:blipFill rotWithShape="1">
                <a:blip r:embed="rId5"/>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lvl="0">
                  <a:defRPr sz="1800">
                    <a:solidFill>
                      <a:srgbClr val="000000"/>
                    </a:solidFill>
                  </a:defRPr>
                </a:pPr>
                <a:r>
                  <a:rPr sz="2400">
                    <a:solidFill>
                      <a:srgbClr val="FFFFFF"/>
                    </a:solidFill>
                  </a:rPr>
                  <a:t>Run 3</a:t>
                </a:r>
              </a:p>
            </p:txBody>
          </p:sp>
          <p:sp>
            <p:nvSpPr>
              <p:cNvPr id="604" name="Shape 604"/>
              <p:cNvSpPr/>
              <p:nvPr/>
            </p:nvSpPr>
            <p:spPr>
              <a:xfrm>
                <a:off x="7521568" y="505275"/>
                <a:ext cx="3789643" cy="560787"/>
              </a:xfrm>
              <a:prstGeom prst="roundRect">
                <a:avLst>
                  <a:gd name="adj" fmla="val 33500"/>
                </a:avLst>
              </a:prstGeom>
              <a:blipFill rotWithShape="1">
                <a:blip r:embed="rId5"/>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400">
                    <a:solidFill>
                      <a:srgbClr val="FFFFFF"/>
                    </a:solidFill>
                  </a:defRPr>
                </a:lvl1pPr>
              </a:lstStyle>
              <a:p>
                <a:pPr lvl="0">
                  <a:defRPr sz="1800">
                    <a:solidFill>
                      <a:srgbClr val="000000"/>
                    </a:solidFill>
                  </a:defRPr>
                </a:pPr>
                <a:r>
                  <a:rPr sz="2400">
                    <a:solidFill>
                      <a:srgbClr val="FFFFFF"/>
                    </a:solidFill>
                  </a:rPr>
                  <a:t>HL-LHC (Run4, Run5)</a:t>
                </a:r>
              </a:p>
            </p:txBody>
          </p:sp>
          <p:sp>
            <p:nvSpPr>
              <p:cNvPr id="605" name="Shape 605"/>
              <p:cNvSpPr/>
              <p:nvPr/>
            </p:nvSpPr>
            <p:spPr>
              <a:xfrm>
                <a:off x="1517320" y="974675"/>
                <a:ext cx="1419989" cy="560787"/>
              </a:xfrm>
              <a:prstGeom prst="roundRect">
                <a:avLst>
                  <a:gd name="adj" fmla="val 33500"/>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lvl1pPr>
              </a:lstStyle>
              <a:p>
                <a:pPr lvl="0">
                  <a:defRPr sz="1800"/>
                </a:pPr>
                <a:r>
                  <a:rPr sz="2400"/>
                  <a:t>7-8 TeV</a:t>
                </a:r>
              </a:p>
            </p:txBody>
          </p:sp>
          <p:sp>
            <p:nvSpPr>
              <p:cNvPr id="606" name="Shape 606"/>
              <p:cNvSpPr/>
              <p:nvPr/>
            </p:nvSpPr>
            <p:spPr>
              <a:xfrm>
                <a:off x="3342848" y="974675"/>
                <a:ext cx="1814882" cy="560787"/>
              </a:xfrm>
              <a:prstGeom prst="roundRect">
                <a:avLst>
                  <a:gd name="adj" fmla="val 33500"/>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lvl1pPr>
              </a:lstStyle>
              <a:p>
                <a:pPr lvl="0">
                  <a:defRPr sz="1800"/>
                </a:pPr>
                <a:r>
                  <a:rPr sz="2400"/>
                  <a:t>13-14 TeV</a:t>
                </a:r>
              </a:p>
            </p:txBody>
          </p:sp>
          <p:sp>
            <p:nvSpPr>
              <p:cNvPr id="607" name="Shape 607"/>
              <p:cNvSpPr/>
              <p:nvPr/>
            </p:nvSpPr>
            <p:spPr>
              <a:xfrm flipV="1">
                <a:off x="4935961" y="1244226"/>
                <a:ext cx="6483765" cy="1"/>
              </a:xfrm>
              <a:prstGeom prst="line">
                <a:avLst/>
              </a:prstGeom>
              <a:noFill/>
              <a:ln w="25400" cap="flat">
                <a:solidFill>
                  <a:srgbClr val="5E5E5E"/>
                </a:solidFill>
                <a:prstDash val="solid"/>
                <a:miter lim="400000"/>
                <a:tailEnd type="triangle" w="med" len="med"/>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608" name="Shape 608"/>
              <p:cNvSpPr/>
              <p:nvPr/>
            </p:nvSpPr>
            <p:spPr>
              <a:xfrm>
                <a:off x="2218438" y="2249331"/>
                <a:ext cx="1419989" cy="560787"/>
              </a:xfrm>
              <a:prstGeom prst="roundRect">
                <a:avLst>
                  <a:gd name="adj" fmla="val 33500"/>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005192"/>
                    </a:solidFill>
                    <a:latin typeface="Gill Sans SemiBold"/>
                    <a:ea typeface="Gill Sans SemiBold"/>
                    <a:cs typeface="Gill Sans SemiBold"/>
                    <a:sym typeface="Gill Sans SemiBold"/>
                  </a:defRPr>
                </a:lvl1pPr>
              </a:lstStyle>
              <a:p>
                <a:pPr lvl="0">
                  <a:defRPr sz="1800">
                    <a:solidFill>
                      <a:srgbClr val="000000"/>
                    </a:solidFill>
                  </a:defRPr>
                </a:pPr>
                <a:r>
                  <a:rPr sz="2400">
                    <a:solidFill>
                      <a:srgbClr val="005192"/>
                    </a:solidFill>
                  </a:rPr>
                  <a:t>~30/fb</a:t>
                </a:r>
              </a:p>
            </p:txBody>
          </p:sp>
          <p:sp>
            <p:nvSpPr>
              <p:cNvPr id="609" name="Shape 609"/>
              <p:cNvSpPr/>
              <p:nvPr/>
            </p:nvSpPr>
            <p:spPr>
              <a:xfrm>
                <a:off x="5855443" y="1247409"/>
                <a:ext cx="1419989" cy="560787"/>
              </a:xfrm>
              <a:prstGeom prst="roundRect">
                <a:avLst>
                  <a:gd name="adj" fmla="val 33500"/>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005192"/>
                    </a:solidFill>
                    <a:latin typeface="Gill Sans SemiBold"/>
                    <a:ea typeface="Gill Sans SemiBold"/>
                    <a:cs typeface="Gill Sans SemiBold"/>
                    <a:sym typeface="Gill Sans SemiBold"/>
                  </a:defRPr>
                </a:lvl1pPr>
              </a:lstStyle>
              <a:p>
                <a:pPr lvl="0">
                  <a:defRPr sz="1800">
                    <a:solidFill>
                      <a:srgbClr val="000000"/>
                    </a:solidFill>
                  </a:defRPr>
                </a:pPr>
                <a:r>
                  <a:rPr sz="2400">
                    <a:solidFill>
                      <a:srgbClr val="005192"/>
                    </a:solidFill>
                  </a:rPr>
                  <a:t>~300/fb</a:t>
                </a:r>
              </a:p>
            </p:txBody>
          </p:sp>
          <p:sp>
            <p:nvSpPr>
              <p:cNvPr id="610" name="Shape 610"/>
              <p:cNvSpPr/>
              <p:nvPr/>
            </p:nvSpPr>
            <p:spPr>
              <a:xfrm>
                <a:off x="1241210" y="4223165"/>
                <a:ext cx="1569679" cy="560787"/>
              </a:xfrm>
              <a:prstGeom prst="roundRect">
                <a:avLst>
                  <a:gd name="adj" fmla="val 33500"/>
                </a:avLst>
              </a:prstGeom>
              <a:solidFill>
                <a:srgbClr val="F5D328"/>
              </a:solid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200"/>
                </a:lvl1pPr>
              </a:lstStyle>
              <a:p>
                <a:pPr lvl="0">
                  <a:defRPr sz="1800"/>
                </a:pPr>
                <a:r>
                  <a:rPr sz="2200"/>
                  <a:t>&lt;μ&gt; ≤ 21</a:t>
                </a:r>
              </a:p>
            </p:txBody>
          </p:sp>
          <p:sp>
            <p:nvSpPr>
              <p:cNvPr id="611" name="Shape 611"/>
              <p:cNvSpPr/>
              <p:nvPr/>
            </p:nvSpPr>
            <p:spPr>
              <a:xfrm>
                <a:off x="3464480" y="3523988"/>
                <a:ext cx="1569679" cy="560787"/>
              </a:xfrm>
              <a:prstGeom prst="roundRect">
                <a:avLst>
                  <a:gd name="adj" fmla="val 33500"/>
                </a:avLst>
              </a:prstGeom>
              <a:solidFill>
                <a:srgbClr val="F5D328"/>
              </a:solid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200"/>
                </a:lvl1pPr>
              </a:lstStyle>
              <a:p>
                <a:pPr lvl="0">
                  <a:defRPr sz="1800"/>
                </a:pPr>
                <a:r>
                  <a:rPr sz="2200"/>
                  <a:t>&lt;μ&gt; ≃ 40</a:t>
                </a:r>
              </a:p>
            </p:txBody>
          </p:sp>
          <p:sp>
            <p:nvSpPr>
              <p:cNvPr id="612" name="Shape 612"/>
              <p:cNvSpPr/>
              <p:nvPr/>
            </p:nvSpPr>
            <p:spPr>
              <a:xfrm>
                <a:off x="5276575" y="3365910"/>
                <a:ext cx="1569679" cy="560787"/>
              </a:xfrm>
              <a:prstGeom prst="roundRect">
                <a:avLst>
                  <a:gd name="adj" fmla="val 33500"/>
                </a:avLst>
              </a:prstGeom>
              <a:solidFill>
                <a:srgbClr val="F5D328"/>
              </a:solid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200"/>
                </a:lvl1pPr>
              </a:lstStyle>
              <a:p>
                <a:pPr lvl="0">
                  <a:defRPr sz="1800"/>
                </a:pPr>
                <a:r>
                  <a:rPr sz="2200"/>
                  <a:t>&lt;μ&gt; ≤ 60</a:t>
                </a:r>
              </a:p>
            </p:txBody>
          </p:sp>
          <p:sp>
            <p:nvSpPr>
              <p:cNvPr id="613" name="Shape 613"/>
              <p:cNvSpPr/>
              <p:nvPr/>
            </p:nvSpPr>
            <p:spPr>
              <a:xfrm>
                <a:off x="7865824" y="1535461"/>
                <a:ext cx="3101131" cy="560787"/>
              </a:xfrm>
              <a:prstGeom prst="roundRect">
                <a:avLst>
                  <a:gd name="adj" fmla="val 33500"/>
                </a:avLst>
              </a:prstGeom>
              <a:solidFill>
                <a:srgbClr val="F5D328"/>
              </a:solid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200"/>
                </a:lvl1pPr>
              </a:lstStyle>
              <a:p>
                <a:pPr lvl="0">
                  <a:defRPr sz="1800"/>
                </a:pPr>
                <a:r>
                  <a:rPr sz="2200"/>
                  <a:t>&lt;μ&gt; ≃ 140</a:t>
                </a:r>
              </a:p>
            </p:txBody>
          </p:sp>
          <p:sp>
            <p:nvSpPr>
              <p:cNvPr id="614" name="Shape 614"/>
              <p:cNvSpPr/>
              <p:nvPr/>
            </p:nvSpPr>
            <p:spPr>
              <a:xfrm>
                <a:off x="4358907" y="5076167"/>
                <a:ext cx="1569679" cy="560787"/>
              </a:xfrm>
              <a:prstGeom prst="roundRect">
                <a:avLst>
                  <a:gd name="adj" fmla="val 33500"/>
                </a:avLst>
              </a:prstGeom>
              <a:solidFill>
                <a:srgbClr val="002452"/>
              </a:solid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lvl="0">
                  <a:defRPr sz="1800">
                    <a:solidFill>
                      <a:srgbClr val="000000"/>
                    </a:solidFill>
                  </a:defRPr>
                </a:pPr>
                <a:r>
                  <a:rPr sz="2400">
                    <a:solidFill>
                      <a:srgbClr val="FFFFFF"/>
                    </a:solidFill>
                  </a:rPr>
                  <a:t>Phase 1</a:t>
                </a:r>
              </a:p>
            </p:txBody>
          </p:sp>
          <p:sp>
            <p:nvSpPr>
              <p:cNvPr id="615" name="Shape 615"/>
              <p:cNvSpPr/>
              <p:nvPr/>
            </p:nvSpPr>
            <p:spPr>
              <a:xfrm>
                <a:off x="6226435" y="5063643"/>
                <a:ext cx="1569678" cy="560787"/>
              </a:xfrm>
              <a:prstGeom prst="roundRect">
                <a:avLst>
                  <a:gd name="adj" fmla="val 33500"/>
                </a:avLst>
              </a:prstGeom>
              <a:solidFill>
                <a:srgbClr val="002452"/>
              </a:solid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defRPr>
                </a:lvl1pPr>
              </a:lstStyle>
              <a:p>
                <a:pPr lvl="0">
                  <a:defRPr sz="1800">
                    <a:solidFill>
                      <a:srgbClr val="000000"/>
                    </a:solidFill>
                  </a:defRPr>
                </a:pPr>
                <a:r>
                  <a:rPr sz="2400">
                    <a:solidFill>
                      <a:srgbClr val="FFFFFF"/>
                    </a:solidFill>
                  </a:rPr>
                  <a:t>Phase 2</a:t>
                </a:r>
              </a:p>
            </p:txBody>
          </p:sp>
        </p:grpSp>
        <p:sp>
          <p:nvSpPr>
            <p:cNvPr id="617" name="Shape 617"/>
            <p:cNvSpPr/>
            <p:nvPr/>
          </p:nvSpPr>
          <p:spPr>
            <a:xfrm rot="16191489">
              <a:off x="-2763966" y="3163593"/>
              <a:ext cx="6108691" cy="627574"/>
            </a:xfrm>
            <a:prstGeom prst="roundRect">
              <a:avLst>
                <a:gd name="adj" fmla="val 29934"/>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r>
                <a:rPr sz="2400">
                  <a:solidFill>
                    <a:srgbClr val="FF2600"/>
                  </a:solidFill>
                  <a:latin typeface="Gill Sans SemiBold"/>
                  <a:ea typeface="Gill Sans SemiBold"/>
                  <a:cs typeface="Gill Sans SemiBold"/>
                  <a:sym typeface="Gill Sans SemiBold"/>
                </a:rPr>
                <a:t>Instantaneous luminosity (1/cm</a:t>
              </a:r>
              <a:r>
                <a:rPr baseline="31999" sz="2400">
                  <a:solidFill>
                    <a:srgbClr val="FF2600"/>
                  </a:solidFill>
                  <a:latin typeface="Gill Sans SemiBold"/>
                  <a:ea typeface="Gill Sans SemiBold"/>
                  <a:cs typeface="Gill Sans SemiBold"/>
                  <a:sym typeface="Gill Sans SemiBold"/>
                </a:rPr>
                <a:t>2</a:t>
              </a:r>
              <a:r>
                <a:rPr sz="2400">
                  <a:solidFill>
                    <a:srgbClr val="FF2600"/>
                  </a:solidFill>
                  <a:latin typeface="Gill Sans SemiBold"/>
                  <a:ea typeface="Gill Sans SemiBold"/>
                  <a:cs typeface="Gill Sans SemiBold"/>
                  <a:sym typeface="Gill Sans SemiBold"/>
                </a:rPr>
                <a:t>s)</a:t>
              </a:r>
            </a:p>
          </p:txBody>
        </p:sp>
        <p:sp>
          <p:nvSpPr>
            <p:cNvPr id="618" name="Shape 618"/>
            <p:cNvSpPr/>
            <p:nvPr/>
          </p:nvSpPr>
          <p:spPr>
            <a:xfrm rot="16191489">
              <a:off x="9874840" y="3641802"/>
              <a:ext cx="5428150" cy="719687"/>
            </a:xfrm>
            <a:prstGeom prst="roundRect">
              <a:avLst>
                <a:gd name="adj" fmla="val 26103"/>
              </a:avLst>
            </a:prstGeom>
            <a:solidFill>
              <a:srgbClr val="FFFFFE"/>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005493"/>
                  </a:solidFill>
                  <a:latin typeface="Gill Sans SemiBold"/>
                  <a:ea typeface="Gill Sans SemiBold"/>
                  <a:cs typeface="Gill Sans SemiBold"/>
                  <a:sym typeface="Gill Sans SemiBold"/>
                </a:defRPr>
              </a:lvl1pPr>
            </a:lstStyle>
            <a:p>
              <a:pPr lvl="0">
                <a:defRPr sz="1800">
                  <a:solidFill>
                    <a:srgbClr val="000000"/>
                  </a:solidFill>
                </a:defRPr>
              </a:pPr>
              <a:r>
                <a:rPr sz="2400">
                  <a:solidFill>
                    <a:srgbClr val="005493"/>
                  </a:solidFill>
                </a:rPr>
                <a:t>Integrated luminosity (1/fb)</a:t>
              </a:r>
            </a:p>
          </p:txBody>
        </p:sp>
      </p:grpSp>
      <p:sp>
        <p:nvSpPr>
          <p:cNvPr id="620" name="Shape 62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lvl1pPr>
              <a:defRPr>
                <a:solidFill>
                  <a:srgbClr val="FFFFFE"/>
                </a:solidFill>
              </a:defRPr>
            </a:lvl1pPr>
          </a:lstStyle>
          <a:p>
            <a:pPr lvl="0">
              <a:defRPr sz="1800">
                <a:solidFill>
                  <a:srgbClr val="000000"/>
                </a:solidFill>
              </a:defRPr>
            </a:pPr>
            <a:fld id="{86CB4B4D-7CA3-9044-876B-883B54F8677D}" type="slidenum">
              <a:rPr sz="1400">
                <a:solidFill>
                  <a:srgbClr val="FFFFFE"/>
                </a:solidFill>
              </a:rPr>
            </a:fld>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4" name="Shape 624"/>
          <p:cNvSpPr/>
          <p:nvPr>
            <p:ph type="body" idx="1"/>
          </p:nvPr>
        </p:nvSpPr>
        <p:spPr>
          <a:xfrm>
            <a:off x="171914" y="1247902"/>
            <a:ext cx="8430014" cy="7651496"/>
          </a:xfrm>
          <a:prstGeom prst="rect">
            <a:avLst/>
          </a:prstGeom>
        </p:spPr>
        <p:txBody>
          <a:bodyPr/>
          <a:lstStyle/>
          <a:p>
            <a:pPr lvl="0">
              <a:spcBef>
                <a:spcPts val="1000"/>
              </a:spcBef>
              <a:buBlip>
                <a:blip r:embed="rId3"/>
              </a:buBlip>
              <a:defRPr sz="1800"/>
            </a:pPr>
            <a:r>
              <a:rPr sz="2400">
                <a:solidFill>
                  <a:srgbClr val="FFFFFF"/>
                </a:solidFill>
              </a:rPr>
              <a:t>Fast Tracker (FTK) for Level-2 Trigger</a:t>
            </a:r>
            <a:endParaRPr sz="2400">
              <a:solidFill>
                <a:srgbClr val="FFFFFF"/>
              </a:solidFill>
            </a:endParaRPr>
          </a:p>
          <a:p>
            <a:pPr lvl="1" marL="716138" indent="-271638">
              <a:spcBef>
                <a:spcPts val="1000"/>
              </a:spcBef>
              <a:buSzPct val="45000"/>
              <a:buBlip>
                <a:blip r:embed="rId3"/>
              </a:buBlip>
              <a:defRPr sz="1800"/>
            </a:pPr>
            <a:r>
              <a:rPr sz="2200"/>
              <a:t>A dedicated, hardware-based track finder (FTK) is proposed to provide </a:t>
            </a:r>
            <a:r>
              <a:rPr i="1" sz="2200"/>
              <a:t>global</a:t>
            </a:r>
            <a:r>
              <a:rPr sz="2200"/>
              <a:t> tracking information after Level-1</a:t>
            </a:r>
            <a:endParaRPr sz="2200"/>
          </a:p>
          <a:p>
            <a:pPr lvl="0">
              <a:spcBef>
                <a:spcPts val="1000"/>
              </a:spcBef>
              <a:buBlip>
                <a:blip r:embed="rId3"/>
              </a:buBlip>
              <a:defRPr sz="1800"/>
            </a:pPr>
            <a:r>
              <a:rPr sz="2400">
                <a:solidFill>
                  <a:srgbClr val="FFFFFF"/>
                </a:solidFill>
              </a:rPr>
              <a:t>Higher Granularity Level-1 Calorimeter Trigger</a:t>
            </a:r>
            <a:endParaRPr sz="2400">
              <a:solidFill>
                <a:srgbClr val="FFFFFF"/>
              </a:solidFill>
            </a:endParaRPr>
          </a:p>
          <a:p>
            <a:pPr lvl="1">
              <a:spcBef>
                <a:spcPts val="1000"/>
              </a:spcBef>
              <a:buBlip>
                <a:blip r:embed="rId3"/>
              </a:buBlip>
              <a:defRPr sz="1800"/>
            </a:pPr>
            <a:r>
              <a:rPr sz="2200"/>
              <a:t>higher-granularity and longitudinal  shower information available to the Level-1 trigger processors </a:t>
            </a:r>
            <a:endParaRPr sz="2200"/>
          </a:p>
          <a:p>
            <a:pPr lvl="0">
              <a:spcBef>
                <a:spcPts val="1000"/>
              </a:spcBef>
              <a:buBlip>
                <a:blip r:embed="rId3"/>
              </a:buBlip>
              <a:defRPr sz="1800"/>
            </a:pPr>
            <a:r>
              <a:rPr sz="2400">
                <a:solidFill>
                  <a:srgbClr val="FFFFFF"/>
                </a:solidFill>
              </a:rPr>
              <a:t>New Small Wheel (NSW)</a:t>
            </a:r>
            <a:endParaRPr sz="2400">
              <a:solidFill>
                <a:srgbClr val="FFFFFF"/>
              </a:solidFill>
            </a:endParaRPr>
          </a:p>
          <a:p>
            <a:pPr lvl="1">
              <a:spcBef>
                <a:spcPts val="1000"/>
              </a:spcBef>
              <a:buBlip>
                <a:blip r:embed="rId3"/>
              </a:buBlip>
              <a:defRPr sz="1800"/>
            </a:pPr>
            <a:r>
              <a:rPr sz="2200"/>
              <a:t>Level-1 trigger segment reconstruction and matching with angular resolution better than 1mrad </a:t>
            </a:r>
            <a:endParaRPr sz="2200"/>
          </a:p>
          <a:p>
            <a:pPr lvl="1">
              <a:spcBef>
                <a:spcPts val="1000"/>
              </a:spcBef>
              <a:buBlip>
                <a:blip r:embed="rId3"/>
              </a:buBlip>
              <a:defRPr sz="1800"/>
            </a:pPr>
            <a:r>
              <a:rPr sz="2200"/>
              <a:t>precision tracking up to 7 x 10</a:t>
            </a:r>
            <a:r>
              <a:rPr baseline="31999" sz="2200"/>
              <a:t>34</a:t>
            </a:r>
            <a:r>
              <a:rPr sz="2200"/>
              <a:t>/cm</a:t>
            </a:r>
            <a:r>
              <a:rPr baseline="31999" sz="2200"/>
              <a:t>2</a:t>
            </a:r>
            <a:r>
              <a:rPr sz="2200"/>
              <a:t>s</a:t>
            </a:r>
            <a:r>
              <a:rPr baseline="31999" sz="2200"/>
              <a:t>1  </a:t>
            </a:r>
            <a:r>
              <a:rPr sz="2200"/>
              <a:t>with spacial resolution better than 100μm</a:t>
            </a:r>
          </a:p>
        </p:txBody>
      </p:sp>
      <p:sp>
        <p:nvSpPr>
          <p:cNvPr id="625" name="Shape 625"/>
          <p:cNvSpPr/>
          <p:nvPr>
            <p:ph type="title"/>
          </p:nvPr>
        </p:nvSpPr>
        <p:spPr>
          <a:prstGeom prst="rect">
            <a:avLst/>
          </a:prstGeom>
        </p:spPr>
        <p:txBody>
          <a:bodyPr/>
          <a:lstStyle/>
          <a:p>
            <a:pPr lvl="0">
              <a:defRPr sz="1800">
                <a:solidFill>
                  <a:srgbClr val="000000"/>
                </a:solidFill>
              </a:defRPr>
            </a:pPr>
            <a:r>
              <a:rPr sz="4400">
                <a:solidFill>
                  <a:srgbClr val="FFFFFE"/>
                </a:solidFill>
              </a:rPr>
              <a:t>ATLAS Phase 1 Upgrade</a:t>
            </a:r>
          </a:p>
        </p:txBody>
      </p:sp>
      <p:sp>
        <p:nvSpPr>
          <p:cNvPr id="626" name="Shape 62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grpSp>
        <p:nvGrpSpPr>
          <p:cNvPr id="629" name="Group 629"/>
          <p:cNvGrpSpPr/>
          <p:nvPr/>
        </p:nvGrpSpPr>
        <p:grpSpPr>
          <a:xfrm>
            <a:off x="8864893" y="1027027"/>
            <a:ext cx="4089231" cy="2846637"/>
            <a:chOff x="-25400" y="-25400"/>
            <a:chExt cx="4089229" cy="2846635"/>
          </a:xfrm>
        </p:grpSpPr>
        <p:pic>
          <p:nvPicPr>
            <p:cNvPr id="628" name="pasted-image.png"/>
            <p:cNvPicPr/>
            <p:nvPr/>
          </p:nvPicPr>
          <p:blipFill>
            <a:blip r:embed="rId4">
              <a:extLst/>
            </a:blip>
            <a:stretch>
              <a:fillRect/>
            </a:stretch>
          </p:blipFill>
          <p:spPr>
            <a:xfrm>
              <a:off x="0" y="0"/>
              <a:ext cx="4038430" cy="2795836"/>
            </a:xfrm>
            <a:prstGeom prst="rect">
              <a:avLst/>
            </a:prstGeom>
            <a:ln>
              <a:noFill/>
            </a:ln>
            <a:effectLst/>
          </p:spPr>
        </p:pic>
        <p:pic>
          <p:nvPicPr>
            <p:cNvPr id="627" name=""/>
            <p:cNvPicPr/>
            <p:nvPr/>
          </p:nvPicPr>
          <p:blipFill>
            <a:blip r:embed="rId5">
              <a:extLst/>
            </a:blip>
            <a:stretch>
              <a:fillRect/>
            </a:stretch>
          </p:blipFill>
          <p:spPr>
            <a:xfrm>
              <a:off x="-25400" y="-25400"/>
              <a:ext cx="4089230" cy="2846636"/>
            </a:xfrm>
            <a:prstGeom prst="rect">
              <a:avLst/>
            </a:prstGeom>
            <a:effectLst/>
          </p:spPr>
        </p:pic>
      </p:grpSp>
      <p:grpSp>
        <p:nvGrpSpPr>
          <p:cNvPr id="632" name="Group 632"/>
          <p:cNvGrpSpPr/>
          <p:nvPr/>
        </p:nvGrpSpPr>
        <p:grpSpPr>
          <a:xfrm>
            <a:off x="9332289" y="4480766"/>
            <a:ext cx="3487764" cy="3811424"/>
            <a:chOff x="-25400" y="-25400"/>
            <a:chExt cx="3487763" cy="3811423"/>
          </a:xfrm>
        </p:grpSpPr>
        <p:pic>
          <p:nvPicPr>
            <p:cNvPr id="631" name="pasted-image.pdf"/>
            <p:cNvPicPr/>
            <p:nvPr/>
          </p:nvPicPr>
          <p:blipFill>
            <a:blip r:embed="rId6">
              <a:extLst/>
            </a:blip>
            <a:stretch>
              <a:fillRect/>
            </a:stretch>
          </p:blipFill>
          <p:spPr>
            <a:xfrm>
              <a:off x="0" y="0"/>
              <a:ext cx="3436964" cy="3760624"/>
            </a:xfrm>
            <a:prstGeom prst="rect">
              <a:avLst/>
            </a:prstGeom>
            <a:ln>
              <a:noFill/>
            </a:ln>
            <a:effectLst/>
          </p:spPr>
        </p:pic>
        <p:pic>
          <p:nvPicPr>
            <p:cNvPr id="630" name=""/>
            <p:cNvPicPr/>
            <p:nvPr/>
          </p:nvPicPr>
          <p:blipFill>
            <a:blip r:embed="rId7">
              <a:extLst/>
            </a:blip>
            <a:stretch>
              <a:fillRect/>
            </a:stretch>
          </p:blipFill>
          <p:spPr>
            <a:xfrm>
              <a:off x="-25400" y="-25400"/>
              <a:ext cx="3487764" cy="3811424"/>
            </a:xfrm>
            <a:prstGeom prst="rect">
              <a:avLst/>
            </a:prstGeom>
            <a:effectLst/>
          </p:spPr>
        </p:pic>
      </p:grpSp>
      <p:grpSp>
        <p:nvGrpSpPr>
          <p:cNvPr id="640" name="Group 640"/>
          <p:cNvGrpSpPr/>
          <p:nvPr/>
        </p:nvGrpSpPr>
        <p:grpSpPr>
          <a:xfrm>
            <a:off x="1988138" y="5649116"/>
            <a:ext cx="6972425" cy="3965201"/>
            <a:chOff x="-25400" y="0"/>
            <a:chExt cx="6972424" cy="3965199"/>
          </a:xfrm>
        </p:grpSpPr>
        <p:grpSp>
          <p:nvGrpSpPr>
            <p:cNvPr id="637" name="Group 637"/>
            <p:cNvGrpSpPr/>
            <p:nvPr/>
          </p:nvGrpSpPr>
          <p:grpSpPr>
            <a:xfrm>
              <a:off x="259253" y="0"/>
              <a:ext cx="6512850" cy="3965200"/>
              <a:chOff x="0" y="0"/>
              <a:chExt cx="6512848" cy="3965199"/>
            </a:xfrm>
          </p:grpSpPr>
          <p:grpSp>
            <p:nvGrpSpPr>
              <p:cNvPr id="635" name="Group 635"/>
              <p:cNvGrpSpPr/>
              <p:nvPr/>
            </p:nvGrpSpPr>
            <p:grpSpPr>
              <a:xfrm>
                <a:off x="0" y="808753"/>
                <a:ext cx="6512849" cy="3156447"/>
                <a:chOff x="0" y="0"/>
                <a:chExt cx="6512848" cy="3156445"/>
              </a:xfrm>
            </p:grpSpPr>
            <p:pic>
              <p:nvPicPr>
                <p:cNvPr id="633" name="pasted-image.pdf"/>
                <p:cNvPicPr/>
                <p:nvPr/>
              </p:nvPicPr>
              <p:blipFill>
                <a:blip r:embed="rId8">
                  <a:extLst/>
                </a:blip>
                <a:stretch>
                  <a:fillRect/>
                </a:stretch>
              </p:blipFill>
              <p:spPr>
                <a:xfrm>
                  <a:off x="0" y="0"/>
                  <a:ext cx="3960537" cy="2846636"/>
                </a:xfrm>
                <a:prstGeom prst="rect">
                  <a:avLst/>
                </a:prstGeom>
                <a:ln w="12700" cap="flat">
                  <a:noFill/>
                  <a:miter lim="400000"/>
                </a:ln>
                <a:effectLst/>
              </p:spPr>
            </p:pic>
            <p:pic>
              <p:nvPicPr>
                <p:cNvPr id="634" name="pasted-image.pdf"/>
                <p:cNvPicPr/>
                <p:nvPr/>
              </p:nvPicPr>
              <p:blipFill>
                <a:blip r:embed="rId9">
                  <a:extLst/>
                </a:blip>
                <a:stretch>
                  <a:fillRect/>
                </a:stretch>
              </p:blipFill>
              <p:spPr>
                <a:xfrm>
                  <a:off x="4135199" y="309809"/>
                  <a:ext cx="2377650" cy="2846637"/>
                </a:xfrm>
                <a:prstGeom prst="rect">
                  <a:avLst/>
                </a:prstGeom>
                <a:ln w="12700" cap="flat">
                  <a:noFill/>
                  <a:miter lim="400000"/>
                </a:ln>
                <a:effectLst/>
              </p:spPr>
            </p:pic>
          </p:grpSp>
          <p:pic>
            <p:nvPicPr>
              <p:cNvPr id="636" name="pasted-image.pdf"/>
              <p:cNvPicPr/>
              <p:nvPr/>
            </p:nvPicPr>
            <p:blipFill>
              <a:blip r:embed="rId10">
                <a:extLst/>
              </a:blip>
              <a:stretch>
                <a:fillRect/>
              </a:stretch>
            </p:blipFill>
            <p:spPr>
              <a:xfrm rot="90901">
                <a:off x="4024931" y="32384"/>
                <a:ext cx="2464042" cy="1080721"/>
              </a:xfrm>
              <a:prstGeom prst="rect">
                <a:avLst/>
              </a:prstGeom>
              <a:ln w="12700" cap="flat">
                <a:noFill/>
                <a:miter lim="400000"/>
              </a:ln>
              <a:effectLst/>
            </p:spPr>
          </p:pic>
        </p:grpSp>
        <p:pic>
          <p:nvPicPr>
            <p:cNvPr id="638" name=""/>
            <p:cNvPicPr/>
            <p:nvPr/>
          </p:nvPicPr>
          <p:blipFill>
            <a:blip r:embed="rId11">
              <a:extLst/>
            </a:blip>
            <a:stretch>
              <a:fillRect/>
            </a:stretch>
          </p:blipFill>
          <p:spPr>
            <a:xfrm>
              <a:off x="-25400" y="10499"/>
              <a:ext cx="6972424" cy="3939789"/>
            </a:xfrm>
            <a:prstGeom prst="rect">
              <a:avLst/>
            </a:prstGeom>
            <a:effectLst/>
          </p:spPr>
        </p:pic>
      </p:grpSp>
      <p:pic>
        <p:nvPicPr>
          <p:cNvPr id="641" name="pasted-image.png"/>
          <p:cNvPicPr/>
          <p:nvPr/>
        </p:nvPicPr>
        <p:blipFill>
          <a:blip r:embed="rId12">
            <a:extLst/>
          </a:blip>
          <a:stretch>
            <a:fillRect/>
          </a:stretch>
        </p:blipFill>
        <p:spPr>
          <a:xfrm>
            <a:off x="9332289" y="9157169"/>
            <a:ext cx="2551485" cy="367361"/>
          </a:xfrm>
          <a:prstGeom prst="rect">
            <a:avLst/>
          </a:prstGeom>
          <a:ln w="12700">
            <a:miter lim="400000"/>
          </a:ln>
        </p:spPr>
      </p:pic>
      <p:sp>
        <p:nvSpPr>
          <p:cNvPr id="642" name="Shape 642"/>
          <p:cNvSpPr/>
          <p:nvPr/>
        </p:nvSpPr>
        <p:spPr>
          <a:xfrm>
            <a:off x="8827847" y="3916695"/>
            <a:ext cx="4163323" cy="464016"/>
          </a:xfrm>
          <a:prstGeom prst="roundRect">
            <a:avLst>
              <a:gd name="adj" fmla="val 27518"/>
            </a:avLst>
          </a:prstGeom>
          <a:blipFill>
            <a:blip r:embed="rId1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0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000">
                <a:solidFill>
                  <a:srgbClr val="FFFFFF"/>
                </a:solidFill>
                <a:effectLst>
                  <a:outerShdw sx="100000" sy="100000" kx="0" ky="0" algn="b" rotWithShape="0" blurRad="38100" dist="12700" dir="5400000">
                    <a:srgbClr val="000000">
                      <a:alpha val="50000"/>
                    </a:srgbClr>
                  </a:outerShdw>
                </a:effectLst>
              </a:rPr>
              <a:t>Offline-like reconstruction efficiency</a:t>
            </a:r>
          </a:p>
        </p:txBody>
      </p:sp>
      <p:sp>
        <p:nvSpPr>
          <p:cNvPr id="643" name="Shape 643"/>
          <p:cNvSpPr/>
          <p:nvPr/>
        </p:nvSpPr>
        <p:spPr>
          <a:xfrm>
            <a:off x="9264391" y="8367190"/>
            <a:ext cx="3623558" cy="714979"/>
          </a:xfrm>
          <a:prstGeom prst="roundRect">
            <a:avLst>
              <a:gd name="adj" fmla="val 17859"/>
            </a:avLst>
          </a:prstGeom>
          <a:solidFill>
            <a:srgbClr val="861001"/>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20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000">
                <a:solidFill>
                  <a:srgbClr val="FFFFFF"/>
                </a:solidFill>
                <a:effectLst>
                  <a:outerShdw sx="100000" sy="100000" kx="0" ky="0" algn="b" rotWithShape="0" blurRad="38100" dist="12700" dir="5400000">
                    <a:srgbClr val="000000">
                      <a:alpha val="50000"/>
                    </a:srgbClr>
                  </a:outerShdw>
                </a:effectLst>
              </a:rPr>
              <a:t>Critical to maintain low trigger thresholds for electrons/photons</a:t>
            </a:r>
          </a:p>
        </p:txBody>
      </p:sp>
      <p:sp>
        <p:nvSpPr>
          <p:cNvPr id="644" name="Shape 644"/>
          <p:cNvSpPr/>
          <p:nvPr/>
        </p:nvSpPr>
        <p:spPr>
          <a:xfrm>
            <a:off x="340599" y="5820092"/>
            <a:ext cx="4163324" cy="714979"/>
          </a:xfrm>
          <a:prstGeom prst="roundRect">
            <a:avLst>
              <a:gd name="adj" fmla="val 17859"/>
            </a:avLst>
          </a:prstGeom>
          <a:solidFill>
            <a:srgbClr val="0365C0"/>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20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000">
                <a:solidFill>
                  <a:srgbClr val="FFFFFF"/>
                </a:solidFill>
                <a:effectLst>
                  <a:outerShdw sx="100000" sy="100000" kx="0" ky="0" algn="b" rotWithShape="0" blurRad="38100" dist="12700" dir="5400000">
                    <a:srgbClr val="000000">
                      <a:alpha val="50000"/>
                    </a:srgbClr>
                  </a:outerShdw>
                </a:effectLst>
              </a:rPr>
              <a:t>Essential to maintain muon triggers within the allowed bandwidth</a:t>
            </a: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Shape 648"/>
          <p:cNvSpPr/>
          <p:nvPr>
            <p:ph type="title"/>
          </p:nvPr>
        </p:nvSpPr>
        <p:spPr>
          <a:prstGeom prst="rect">
            <a:avLst/>
          </a:prstGeom>
        </p:spPr>
        <p:txBody>
          <a:bodyPr/>
          <a:lstStyle/>
          <a:p>
            <a:pPr lvl="0">
              <a:defRPr sz="1800">
                <a:solidFill>
                  <a:srgbClr val="000000"/>
                </a:solidFill>
              </a:defRPr>
            </a:pPr>
            <a:r>
              <a:rPr sz="4400">
                <a:solidFill>
                  <a:srgbClr val="FFFFFE"/>
                </a:solidFill>
              </a:rPr>
              <a:t>ATLAS Phase 2 Upgrade</a:t>
            </a:r>
          </a:p>
        </p:txBody>
      </p:sp>
      <p:sp>
        <p:nvSpPr>
          <p:cNvPr id="649" name="Shape 649"/>
          <p:cNvSpPr/>
          <p:nvPr>
            <p:ph type="body" idx="1"/>
          </p:nvPr>
        </p:nvSpPr>
        <p:spPr>
          <a:xfrm>
            <a:off x="184875" y="1051052"/>
            <a:ext cx="7429625" cy="7651496"/>
          </a:xfrm>
          <a:prstGeom prst="rect">
            <a:avLst/>
          </a:prstGeom>
        </p:spPr>
        <p:txBody>
          <a:bodyPr/>
          <a:lstStyle/>
          <a:p>
            <a:pPr lvl="0">
              <a:spcBef>
                <a:spcPts val="1000"/>
              </a:spcBef>
              <a:buBlip>
                <a:blip r:embed="rId3"/>
              </a:buBlip>
              <a:defRPr sz="1800"/>
            </a:pPr>
            <a:r>
              <a:rPr sz="2400">
                <a:solidFill>
                  <a:srgbClr val="FFFFFF"/>
                </a:solidFill>
              </a:rPr>
              <a:t>New Inner Detector (ITk), 200m2!</a:t>
            </a:r>
            <a:endParaRPr sz="2400">
              <a:solidFill>
                <a:srgbClr val="FFFFFF"/>
              </a:solidFill>
            </a:endParaRPr>
          </a:p>
          <a:p>
            <a:pPr lvl="1">
              <a:spcBef>
                <a:spcPts val="1000"/>
              </a:spcBef>
              <a:buBlip>
                <a:blip r:embed="rId3"/>
              </a:buBlip>
              <a:defRPr sz="1800"/>
            </a:pPr>
            <a:r>
              <a:rPr i="1" sz="2200"/>
              <a:t>Current ID won’t survive beyond 300/fb (Run 3)</a:t>
            </a:r>
            <a:endParaRPr i="1" sz="2200"/>
          </a:p>
          <a:p>
            <a:pPr lvl="1">
              <a:spcBef>
                <a:spcPts val="1000"/>
              </a:spcBef>
              <a:buBlip>
                <a:blip r:embed="rId3"/>
              </a:buBlip>
              <a:defRPr sz="1800"/>
            </a:pPr>
            <a:r>
              <a:rPr i="1" sz="2200"/>
              <a:t>New all Si tracker optimized for ~200 PU events </a:t>
            </a:r>
            <a:endParaRPr i="1" sz="2200"/>
          </a:p>
          <a:p>
            <a:pPr lvl="2">
              <a:spcBef>
                <a:spcPts val="1000"/>
              </a:spcBef>
              <a:buBlip>
                <a:blip r:embed="rId3"/>
              </a:buBlip>
              <a:defRPr sz="1800"/>
            </a:pPr>
            <a:r>
              <a:rPr sz="2000" u="sng"/>
              <a:t>Strip tracker</a:t>
            </a:r>
            <a:r>
              <a:rPr sz="2000"/>
              <a:t>: 5 layers, stubs, 7 disks on each side, |η| &lt; 2.5</a:t>
            </a:r>
            <a:endParaRPr sz="2000"/>
          </a:p>
          <a:p>
            <a:pPr lvl="2">
              <a:spcBef>
                <a:spcPts val="1000"/>
              </a:spcBef>
              <a:buBlip>
                <a:blip r:embed="rId3"/>
              </a:buBlip>
              <a:defRPr sz="1800"/>
            </a:pPr>
            <a:r>
              <a:rPr sz="2000" u="sng"/>
              <a:t>Pixel tracker</a:t>
            </a:r>
            <a:r>
              <a:rPr sz="2000"/>
              <a:t>: 4 layers, 6 disks</a:t>
            </a:r>
            <a:endParaRPr sz="2000"/>
          </a:p>
          <a:p>
            <a:pPr lvl="1">
              <a:spcBef>
                <a:spcPts val="1000"/>
              </a:spcBef>
              <a:buBlip>
                <a:blip r:embed="rId3"/>
              </a:buBlip>
              <a:defRPr sz="1800"/>
            </a:pPr>
            <a:r>
              <a:rPr sz="2200"/>
              <a:t>Expected performance: </a:t>
            </a:r>
            <a:endParaRPr sz="2200"/>
          </a:p>
          <a:p>
            <a:pPr lvl="2">
              <a:spcBef>
                <a:spcPts val="1000"/>
              </a:spcBef>
              <a:buBlip>
                <a:blip r:embed="rId3"/>
              </a:buBlip>
              <a:defRPr sz="1800"/>
            </a:pPr>
            <a:r>
              <a:rPr sz="2000"/>
              <a:t>14 hits/track for |η| &lt; 2.3</a:t>
            </a:r>
            <a:endParaRPr sz="2000"/>
          </a:p>
          <a:p>
            <a:pPr lvl="2">
              <a:spcBef>
                <a:spcPts val="1000"/>
              </a:spcBef>
              <a:buBlip>
                <a:blip r:embed="rId3"/>
              </a:buBlip>
              <a:defRPr sz="1800"/>
            </a:pPr>
            <a:r>
              <a:rPr sz="2000"/>
              <a:t>occupancy &lt;1% for μ ~200 with 0.7X</a:t>
            </a:r>
            <a:r>
              <a:rPr baseline="-18750" sz="800"/>
              <a:t>0  </a:t>
            </a:r>
            <a:r>
              <a:rPr sz="2000"/>
              <a:t> </a:t>
            </a:r>
            <a:endParaRPr sz="2000"/>
          </a:p>
          <a:p>
            <a:pPr lvl="0" marL="211666" indent="-211666">
              <a:spcBef>
                <a:spcPts val="1000"/>
              </a:spcBef>
              <a:buBlip>
                <a:blip r:embed="rId3"/>
              </a:buBlip>
              <a:defRPr sz="1800"/>
            </a:pPr>
            <a:r>
              <a:rPr sz="2400">
                <a:solidFill>
                  <a:srgbClr val="FFFFFF"/>
                </a:solidFill>
              </a:rPr>
              <a:t>New Forward Calorimeter</a:t>
            </a:r>
            <a:endParaRPr sz="2400">
              <a:solidFill>
                <a:srgbClr val="FFFFFF"/>
              </a:solidFill>
            </a:endParaRPr>
          </a:p>
          <a:p>
            <a:pPr lvl="0" marL="211666" indent="-211666">
              <a:spcBef>
                <a:spcPts val="1000"/>
              </a:spcBef>
              <a:buBlip>
                <a:blip r:embed="rId3"/>
              </a:buBlip>
              <a:defRPr sz="1800"/>
            </a:pPr>
            <a:r>
              <a:rPr sz="2400">
                <a:solidFill>
                  <a:srgbClr val="FFFFFF"/>
                </a:solidFill>
              </a:rPr>
              <a:t>New Trigger and DAQ architecture</a:t>
            </a:r>
            <a:endParaRPr sz="2400">
              <a:solidFill>
                <a:srgbClr val="FFFFFF"/>
              </a:solidFill>
            </a:endParaRPr>
          </a:p>
          <a:p>
            <a:pPr lvl="1">
              <a:spcBef>
                <a:spcPts val="1000"/>
              </a:spcBef>
              <a:buBlip>
                <a:blip r:embed="rId3"/>
              </a:buBlip>
              <a:defRPr sz="1800"/>
            </a:pPr>
            <a:r>
              <a:rPr sz="2200"/>
              <a:t>current L1 becomes L0 and new L1 includes precise muon and inner tracking</a:t>
            </a:r>
          </a:p>
        </p:txBody>
      </p:sp>
      <p:sp>
        <p:nvSpPr>
          <p:cNvPr id="650" name="Shape 65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grpSp>
        <p:nvGrpSpPr>
          <p:cNvPr id="653" name="Group 653"/>
          <p:cNvGrpSpPr/>
          <p:nvPr/>
        </p:nvGrpSpPr>
        <p:grpSpPr>
          <a:xfrm>
            <a:off x="8424238" y="1206500"/>
            <a:ext cx="4423934" cy="2893337"/>
            <a:chOff x="-25400" y="-25400"/>
            <a:chExt cx="4423933" cy="2893336"/>
          </a:xfrm>
        </p:grpSpPr>
        <p:pic>
          <p:nvPicPr>
            <p:cNvPr id="652" name="pasted-image.png"/>
            <p:cNvPicPr/>
            <p:nvPr/>
          </p:nvPicPr>
          <p:blipFill>
            <a:blip r:embed="rId4">
              <a:extLst/>
            </a:blip>
            <a:stretch>
              <a:fillRect/>
            </a:stretch>
          </p:blipFill>
          <p:spPr>
            <a:xfrm>
              <a:off x="0" y="0"/>
              <a:ext cx="4373134" cy="2842537"/>
            </a:xfrm>
            <a:prstGeom prst="rect">
              <a:avLst/>
            </a:prstGeom>
            <a:ln>
              <a:noFill/>
            </a:ln>
            <a:effectLst/>
          </p:spPr>
        </p:pic>
        <p:pic>
          <p:nvPicPr>
            <p:cNvPr id="651" name=""/>
            <p:cNvPicPr/>
            <p:nvPr/>
          </p:nvPicPr>
          <p:blipFill>
            <a:blip r:embed="rId5">
              <a:extLst/>
            </a:blip>
            <a:stretch>
              <a:fillRect/>
            </a:stretch>
          </p:blipFill>
          <p:spPr>
            <a:xfrm>
              <a:off x="-25400" y="-25400"/>
              <a:ext cx="4423934" cy="2893337"/>
            </a:xfrm>
            <a:prstGeom prst="rect">
              <a:avLst/>
            </a:prstGeom>
            <a:effectLst/>
          </p:spPr>
        </p:pic>
      </p:grpSp>
      <p:grpSp>
        <p:nvGrpSpPr>
          <p:cNvPr id="660" name="Group 660"/>
          <p:cNvGrpSpPr/>
          <p:nvPr/>
        </p:nvGrpSpPr>
        <p:grpSpPr>
          <a:xfrm>
            <a:off x="1948803" y="6205654"/>
            <a:ext cx="5034055" cy="3375113"/>
            <a:chOff x="-25400" y="0"/>
            <a:chExt cx="5034054" cy="3375111"/>
          </a:xfrm>
        </p:grpSpPr>
        <p:grpSp>
          <p:nvGrpSpPr>
            <p:cNvPr id="657" name="Group 657"/>
            <p:cNvGrpSpPr/>
            <p:nvPr/>
          </p:nvGrpSpPr>
          <p:grpSpPr>
            <a:xfrm>
              <a:off x="177363" y="0"/>
              <a:ext cx="4831292" cy="3375112"/>
              <a:chOff x="0" y="0"/>
              <a:chExt cx="4831291" cy="3375111"/>
            </a:xfrm>
          </p:grpSpPr>
          <p:pic>
            <p:nvPicPr>
              <p:cNvPr id="654" name="pasted-image.png"/>
              <p:cNvPicPr/>
              <p:nvPr/>
            </p:nvPicPr>
            <p:blipFill>
              <a:blip r:embed="rId6">
                <a:extLst/>
              </a:blip>
              <a:srcRect l="0" t="0" r="0" b="0"/>
              <a:stretch>
                <a:fillRect/>
              </a:stretch>
            </p:blipFill>
            <p:spPr>
              <a:xfrm>
                <a:off x="0" y="0"/>
                <a:ext cx="4773217" cy="3375112"/>
              </a:xfrm>
              <a:prstGeom prst="rect">
                <a:avLst/>
              </a:prstGeom>
              <a:ln w="12700" cap="flat">
                <a:noFill/>
                <a:miter lim="400000"/>
              </a:ln>
              <a:effectLst/>
            </p:spPr>
          </p:pic>
          <p:sp>
            <p:nvSpPr>
              <p:cNvPr id="655" name="Shape 655"/>
              <p:cNvSpPr/>
              <p:nvPr/>
            </p:nvSpPr>
            <p:spPr>
              <a:xfrm>
                <a:off x="2728803" y="1391055"/>
                <a:ext cx="2101551" cy="80399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82B"/>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r>
                  <a:rPr sz="1600">
                    <a:solidFill>
                      <a:srgbClr val="FFFFFF"/>
                    </a:solidFill>
                    <a:effectLst>
                      <a:outerShdw sx="100000" sy="100000" kx="0" ky="0" algn="b" rotWithShape="0" blurRad="38100" dist="12700" dir="5400000">
                        <a:srgbClr val="000000">
                          <a:alpha val="50000"/>
                        </a:srgbClr>
                      </a:outerShdw>
                    </a:effectLst>
                  </a:rPr>
                  <a:t>6/10μs</a:t>
                </a:r>
                <a:endParaRPr sz="1600">
                  <a:solidFill>
                    <a:srgbClr val="FFFFFF"/>
                  </a:solidFill>
                  <a:effectLst>
                    <a:outerShdw sx="100000" sy="100000" kx="0" ky="0" algn="b" rotWithShape="0" blurRad="38100" dist="12700" dir="5400000">
                      <a:srgbClr val="000000">
                        <a:alpha val="50000"/>
                      </a:srgbClr>
                    </a:outerShdw>
                  </a:effectLst>
                </a:endParaRPr>
              </a:p>
              <a:p>
                <a:pPr lvl="0">
                  <a:defRPr sz="1800"/>
                </a:pPr>
                <a:r>
                  <a:rPr sz="1600">
                    <a:solidFill>
                      <a:srgbClr val="FFFFFF"/>
                    </a:solidFill>
                    <a:effectLst>
                      <a:outerShdw sx="100000" sy="100000" kx="0" ky="0" algn="b" rotWithShape="0" blurRad="38100" dist="12700" dir="5400000">
                        <a:srgbClr val="000000">
                          <a:alpha val="50000"/>
                        </a:srgbClr>
                      </a:outerShdw>
                    </a:effectLst>
                  </a:rPr>
                  <a:t>1MHz</a:t>
                </a:r>
              </a:p>
            </p:txBody>
          </p:sp>
          <p:sp>
            <p:nvSpPr>
              <p:cNvPr id="656" name="Shape 656"/>
              <p:cNvSpPr/>
              <p:nvPr/>
            </p:nvSpPr>
            <p:spPr>
              <a:xfrm>
                <a:off x="2805003" y="2432687"/>
                <a:ext cx="2026289" cy="94170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882B"/>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r>
                  <a:rPr sz="1600">
                    <a:solidFill>
                      <a:srgbClr val="FFFFFF"/>
                    </a:solidFill>
                    <a:effectLst>
                      <a:outerShdw sx="100000" sy="100000" kx="0" ky="0" algn="b" rotWithShape="0" blurRad="38100" dist="12700" dir="5400000">
                        <a:srgbClr val="000000">
                          <a:alpha val="50000"/>
                        </a:srgbClr>
                      </a:outerShdw>
                    </a:effectLst>
                  </a:rPr>
                  <a:t>30/60 μs</a:t>
                </a:r>
                <a:endParaRPr sz="1600">
                  <a:solidFill>
                    <a:srgbClr val="FFFFFF"/>
                  </a:solidFill>
                  <a:effectLst>
                    <a:outerShdw sx="100000" sy="100000" kx="0" ky="0" algn="b" rotWithShape="0" blurRad="38100" dist="12700" dir="5400000">
                      <a:srgbClr val="000000">
                        <a:alpha val="50000"/>
                      </a:srgbClr>
                    </a:outerShdw>
                  </a:effectLst>
                </a:endParaRPr>
              </a:p>
              <a:p>
                <a:pPr lvl="0">
                  <a:defRPr sz="1800"/>
                </a:pPr>
                <a:r>
                  <a:rPr sz="1600">
                    <a:solidFill>
                      <a:srgbClr val="FFFFFF"/>
                    </a:solidFill>
                    <a:effectLst>
                      <a:outerShdw sx="100000" sy="100000" kx="0" ky="0" algn="b" rotWithShape="0" blurRad="38100" dist="12700" dir="5400000">
                        <a:srgbClr val="000000">
                          <a:alpha val="50000"/>
                        </a:srgbClr>
                      </a:outerShdw>
                    </a:effectLst>
                  </a:rPr>
                  <a:t>300/400 kHz</a:t>
                </a:r>
              </a:p>
            </p:txBody>
          </p:sp>
        </p:grpSp>
        <p:pic>
          <p:nvPicPr>
            <p:cNvPr id="658" name=""/>
            <p:cNvPicPr/>
            <p:nvPr/>
          </p:nvPicPr>
          <p:blipFill>
            <a:blip r:embed="rId7">
              <a:extLst/>
            </a:blip>
            <a:stretch>
              <a:fillRect/>
            </a:stretch>
          </p:blipFill>
          <p:spPr>
            <a:xfrm>
              <a:off x="-25400" y="44630"/>
              <a:ext cx="4781758" cy="3285852"/>
            </a:xfrm>
            <a:prstGeom prst="rect">
              <a:avLst/>
            </a:prstGeom>
            <a:effectLst/>
          </p:spPr>
        </p:pic>
      </p:grpSp>
      <p:grpSp>
        <p:nvGrpSpPr>
          <p:cNvPr id="666" name="Group 666"/>
          <p:cNvGrpSpPr/>
          <p:nvPr/>
        </p:nvGrpSpPr>
        <p:grpSpPr>
          <a:xfrm>
            <a:off x="8314875" y="4322341"/>
            <a:ext cx="4642660" cy="4730523"/>
            <a:chOff x="-25399" y="-25400"/>
            <a:chExt cx="4642659" cy="4730521"/>
          </a:xfrm>
        </p:grpSpPr>
        <p:grpSp>
          <p:nvGrpSpPr>
            <p:cNvPr id="663" name="Group 663"/>
            <p:cNvGrpSpPr/>
            <p:nvPr/>
          </p:nvGrpSpPr>
          <p:grpSpPr>
            <a:xfrm>
              <a:off x="71767" y="32057"/>
              <a:ext cx="4448325" cy="4615607"/>
              <a:chOff x="0" y="0"/>
              <a:chExt cx="4448323" cy="4615606"/>
            </a:xfrm>
          </p:grpSpPr>
          <p:pic>
            <p:nvPicPr>
              <p:cNvPr id="661" name="pasted-image.png"/>
              <p:cNvPicPr/>
              <p:nvPr/>
            </p:nvPicPr>
            <p:blipFill>
              <a:blip r:embed="rId8">
                <a:extLst/>
              </a:blip>
              <a:stretch>
                <a:fillRect/>
              </a:stretch>
            </p:blipFill>
            <p:spPr>
              <a:xfrm>
                <a:off x="645948" y="2188644"/>
                <a:ext cx="3156427" cy="2426963"/>
              </a:xfrm>
              <a:prstGeom prst="rect">
                <a:avLst/>
              </a:prstGeom>
              <a:ln w="12700" cap="flat">
                <a:noFill/>
                <a:miter lim="400000"/>
              </a:ln>
              <a:effectLst/>
            </p:spPr>
          </p:pic>
          <p:pic>
            <p:nvPicPr>
              <p:cNvPr id="662" name="pasted-image.png"/>
              <p:cNvPicPr/>
              <p:nvPr/>
            </p:nvPicPr>
            <p:blipFill>
              <a:blip r:embed="rId9">
                <a:extLst/>
              </a:blip>
              <a:stretch>
                <a:fillRect/>
              </a:stretch>
            </p:blipFill>
            <p:spPr>
              <a:xfrm>
                <a:off x="0" y="0"/>
                <a:ext cx="4448324" cy="1989251"/>
              </a:xfrm>
              <a:prstGeom prst="rect">
                <a:avLst/>
              </a:prstGeom>
              <a:ln w="12700" cap="flat">
                <a:noFill/>
                <a:miter lim="400000"/>
              </a:ln>
              <a:effectLst/>
            </p:spPr>
          </p:pic>
        </p:grpSp>
        <p:pic>
          <p:nvPicPr>
            <p:cNvPr id="664" name=""/>
            <p:cNvPicPr/>
            <p:nvPr/>
          </p:nvPicPr>
          <p:blipFill>
            <a:blip r:embed="rId10">
              <a:extLst/>
            </a:blip>
            <a:stretch>
              <a:fillRect/>
            </a:stretch>
          </p:blipFill>
          <p:spPr>
            <a:xfrm>
              <a:off x="-25400" y="-25400"/>
              <a:ext cx="4642660" cy="4730522"/>
            </a:xfrm>
            <a:prstGeom prst="rect">
              <a:avLst/>
            </a:prstGeom>
            <a:effectLst/>
          </p:spPr>
        </p:pic>
      </p:grpSp>
      <p:pic>
        <p:nvPicPr>
          <p:cNvPr id="667" name="pasted-image.png"/>
          <p:cNvPicPr/>
          <p:nvPr/>
        </p:nvPicPr>
        <p:blipFill>
          <a:blip r:embed="rId11">
            <a:extLst/>
          </a:blip>
          <a:stretch>
            <a:fillRect/>
          </a:stretch>
        </p:blipFill>
        <p:spPr>
          <a:xfrm>
            <a:off x="9332289" y="9157169"/>
            <a:ext cx="2551485" cy="367361"/>
          </a:xfrm>
          <a:prstGeom prst="rect">
            <a:avLst/>
          </a:prstGeom>
          <a:ln w="12700">
            <a:miter lim="400000"/>
          </a:ln>
        </p:spPr>
      </p:pic>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1" name="Shape 67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672" name="pasted-image.png"/>
          <p:cNvPicPr/>
          <p:nvPr/>
        </p:nvPicPr>
        <p:blipFill>
          <a:blip r:embed="rId2">
            <a:extLst/>
          </a:blip>
          <a:stretch>
            <a:fillRect/>
          </a:stretch>
        </p:blipFill>
        <p:spPr>
          <a:xfrm>
            <a:off x="-22402" y="1015669"/>
            <a:ext cx="13049605" cy="7780566"/>
          </a:xfrm>
          <a:prstGeom prst="rect">
            <a:avLst/>
          </a:prstGeom>
          <a:ln w="12700">
            <a:miter lim="400000"/>
          </a:ln>
        </p:spPr>
      </p:pic>
      <p:sp>
        <p:nvSpPr>
          <p:cNvPr id="673" name="Shape 673"/>
          <p:cNvSpPr/>
          <p:nvPr>
            <p:ph type="title"/>
          </p:nvPr>
        </p:nvSpPr>
        <p:spPr>
          <a:xfrm>
            <a:off x="647700" y="25400"/>
            <a:ext cx="11709400" cy="965200"/>
          </a:xfrm>
          <a:prstGeom prst="rect">
            <a:avLst/>
          </a:prstGeom>
        </p:spPr>
        <p:txBody>
          <a:bodyPr/>
          <a:lstStyle/>
          <a:p>
            <a:pPr lvl="0">
              <a:defRPr sz="1800">
                <a:solidFill>
                  <a:srgbClr val="000000"/>
                </a:solidFill>
              </a:defRPr>
            </a:pPr>
            <a:r>
              <a:rPr sz="4400">
                <a:solidFill>
                  <a:srgbClr val="FFFFFE"/>
                </a:solidFill>
              </a:rPr>
              <a:t>Extension of ATLAS to large η</a:t>
            </a:r>
          </a:p>
        </p:txBody>
      </p:sp>
      <p:sp>
        <p:nvSpPr>
          <p:cNvPr id="674" name="Shape 674"/>
          <p:cNvSpPr/>
          <p:nvPr/>
        </p:nvSpPr>
        <p:spPr>
          <a:xfrm>
            <a:off x="4736050" y="7939265"/>
            <a:ext cx="4586978" cy="1211697"/>
          </a:xfrm>
          <a:prstGeom prst="roundRect">
            <a:avLst>
              <a:gd name="adj" fmla="val 15722"/>
            </a:avLst>
          </a:prstGeom>
          <a:blipFill>
            <a:blip r:embed="rId3"/>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Recommendation on upgrade actions to be given in April 2015</a:t>
            </a: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Shape 676"/>
          <p:cNvSpPr/>
          <p:nvPr>
            <p:ph type="title"/>
          </p:nvPr>
        </p:nvSpPr>
        <p:spPr>
          <a:prstGeom prst="rect">
            <a:avLst/>
          </a:prstGeom>
        </p:spPr>
        <p:txBody>
          <a:bodyPr/>
          <a:lstStyle/>
          <a:p>
            <a:pPr lvl="0">
              <a:defRPr sz="1800">
                <a:solidFill>
                  <a:srgbClr val="000000"/>
                </a:solidFill>
              </a:defRPr>
            </a:pPr>
            <a:r>
              <a:rPr sz="4400">
                <a:solidFill>
                  <a:srgbClr val="FFFFFE"/>
                </a:solidFill>
              </a:rPr>
              <a:t>The Physics Program at Run 3 and HL-LHC</a:t>
            </a:r>
          </a:p>
        </p:txBody>
      </p:sp>
      <p:sp>
        <p:nvSpPr>
          <p:cNvPr id="677" name="Shape 6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678" name="Shape 678"/>
          <p:cNvSpPr/>
          <p:nvPr>
            <p:ph type="body" idx="1"/>
          </p:nvPr>
        </p:nvSpPr>
        <p:spPr>
          <a:xfrm>
            <a:off x="152804" y="5806099"/>
            <a:ext cx="12699192" cy="2255652"/>
          </a:xfrm>
          <a:prstGeom prst="rect">
            <a:avLst/>
          </a:prstGeom>
        </p:spPr>
        <p:txBody>
          <a:bodyPr/>
          <a:lstStyle/>
          <a:p>
            <a:pPr lvl="0">
              <a:spcBef>
                <a:spcPts val="1000"/>
              </a:spcBef>
              <a:buBlip>
                <a:blip r:embed="rId2"/>
              </a:buBlip>
              <a:defRPr sz="1800"/>
            </a:pPr>
            <a:r>
              <a:rPr sz="2400">
                <a:latin typeface="Gill Sans SemiBold"/>
                <a:ea typeface="Gill Sans SemiBold"/>
                <a:cs typeface="Gill Sans SemiBold"/>
                <a:sym typeface="Gill Sans SemiBold"/>
              </a:rPr>
              <a:t>ATLAS Physics Prospects</a:t>
            </a:r>
            <a:endParaRPr sz="2400">
              <a:latin typeface="Gill Sans SemiBold"/>
              <a:ea typeface="Gill Sans SemiBold"/>
              <a:cs typeface="Gill Sans SemiBold"/>
              <a:sym typeface="Gill Sans SemiBold"/>
            </a:endParaRPr>
          </a:p>
          <a:p>
            <a:pPr lvl="1">
              <a:spcBef>
                <a:spcPts val="1000"/>
              </a:spcBef>
              <a:buBlip>
                <a:blip r:embed="rId2"/>
              </a:buBlip>
              <a:defRPr sz="1800"/>
            </a:pPr>
            <a:r>
              <a:rPr sz="2200"/>
              <a:t>Performance assessed using full simulation</a:t>
            </a:r>
            <a:endParaRPr sz="2200"/>
          </a:p>
          <a:p>
            <a:pPr lvl="2">
              <a:spcBef>
                <a:spcPts val="1000"/>
              </a:spcBef>
              <a:buBlip>
                <a:blip r:embed="rId2"/>
              </a:buBlip>
              <a:defRPr sz="1800"/>
            </a:pPr>
            <a:r>
              <a:rPr sz="2000"/>
              <a:t>Run 2 detector and &lt;μ&gt;=50-80, 300/fb</a:t>
            </a:r>
            <a:endParaRPr sz="2000"/>
          </a:p>
          <a:p>
            <a:pPr lvl="2">
              <a:spcBef>
                <a:spcPts val="1000"/>
              </a:spcBef>
              <a:buBlip>
                <a:blip r:embed="rId2"/>
              </a:buBlip>
              <a:defRPr sz="1800"/>
            </a:pPr>
            <a:r>
              <a:rPr sz="2000"/>
              <a:t>New tracker (ITK) in Run 1 Calorimeter and Muon system, with varying &lt;μ&gt;</a:t>
            </a:r>
            <a:endParaRPr sz="2000"/>
          </a:p>
          <a:p>
            <a:pPr lvl="1" marL="459509" indent="-230909">
              <a:spcBef>
                <a:spcPts val="1000"/>
              </a:spcBef>
              <a:buBlip>
                <a:blip r:embed="rId2"/>
              </a:buBlip>
              <a:defRPr sz="1800"/>
            </a:pPr>
            <a:r>
              <a:rPr sz="2000"/>
              <a:t>Physics reach (mostly) based on generator level studies with parameterized performance</a:t>
            </a:r>
          </a:p>
        </p:txBody>
      </p:sp>
      <p:sp>
        <p:nvSpPr>
          <p:cNvPr id="679" name="Shape 679"/>
          <p:cNvSpPr/>
          <p:nvPr/>
        </p:nvSpPr>
        <p:spPr>
          <a:xfrm>
            <a:off x="120841" y="8545479"/>
            <a:ext cx="12763118" cy="368301"/>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800" u="sng">
                <a:solidFill>
                  <a:srgbClr val="FFFFFF"/>
                </a:solidFill>
                <a:effectLst>
                  <a:outerShdw sx="100000" sy="100000" kx="0" ky="0" algn="b" rotWithShape="0" blurRad="38100" dist="12700" dir="5400000">
                    <a:srgbClr val="000000">
                      <a:alpha val="50000"/>
                    </a:srgbClr>
                  </a:outerShdw>
                </a:effectLst>
                <a:hlinkClick r:id="rId4" invalidUrl="" action="" tgtFrame="" tooltip="" history="1" highlightClick="0" endSnd="0"/>
              </a:defRPr>
            </a:lvl1pPr>
          </a:lstStyle>
          <a:p>
            <a:pPr lvl="0">
              <a:defRPr u="none">
                <a:solidFill>
                  <a:srgbClr val="000000"/>
                </a:solidFill>
                <a:effectLst/>
              </a:defRPr>
            </a:pPr>
            <a:r>
              <a:rPr u="sng">
                <a:solidFill>
                  <a:srgbClr val="FFFFFF"/>
                </a:solidFill>
                <a:effectLst>
                  <a:outerShdw sx="100000" sy="100000" kx="0" ky="0" algn="b" rotWithShape="0" blurRad="38100" dist="12700" dir="5400000">
                    <a:srgbClr val="000000">
                      <a:alpha val="50000"/>
                    </a:srgbClr>
                  </a:outerShdw>
                </a:effectLst>
                <a:hlinkClick r:id="rId4" invalidUrl="" action="" tgtFrame="" tooltip="" history="1" highlightClick="0" endSnd="0"/>
              </a:rPr>
              <a:t>https://twiki.cern.ch/twiki/bin/view/AtlasPublic/UpgradePhysicsStudies</a:t>
            </a:r>
          </a:p>
        </p:txBody>
      </p:sp>
      <p:pic>
        <p:nvPicPr>
          <p:cNvPr id="680" name="pasted-image.png"/>
          <p:cNvPicPr/>
          <p:nvPr/>
        </p:nvPicPr>
        <p:blipFill>
          <a:blip r:embed="rId5">
            <a:extLst/>
          </a:blip>
          <a:stretch>
            <a:fillRect/>
          </a:stretch>
        </p:blipFill>
        <p:spPr>
          <a:xfrm>
            <a:off x="-4600" y="1014427"/>
            <a:ext cx="13014000" cy="4685040"/>
          </a:xfrm>
          <a:prstGeom prst="rect">
            <a:avLst/>
          </a:prstGeom>
          <a:ln w="12700">
            <a:miter lim="400000"/>
          </a:ln>
        </p:spPr>
      </p:pic>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2" name="Shape 682"/>
          <p:cNvSpPr/>
          <p:nvPr>
            <p:ph type="body" idx="1"/>
          </p:nvPr>
        </p:nvSpPr>
        <p:spPr>
          <a:xfrm>
            <a:off x="185336" y="1142950"/>
            <a:ext cx="5957410" cy="4446404"/>
          </a:xfrm>
          <a:prstGeom prst="rect">
            <a:avLst/>
          </a:prstGeom>
        </p:spPr>
        <p:txBody>
          <a:bodyPr/>
          <a:lstStyle/>
          <a:p>
            <a:pPr lvl="0">
              <a:buBlip>
                <a:blip r:embed="rId3"/>
              </a:buBlip>
              <a:defRPr sz="1800"/>
            </a:pPr>
            <a:r>
              <a:rPr sz="2400"/>
              <a:t>Long-flat beam might mitigate effects from pile-up</a:t>
            </a:r>
            <a:endParaRPr sz="2400"/>
          </a:p>
          <a:p>
            <a:pPr lvl="0">
              <a:spcBef>
                <a:spcPts val="1000"/>
              </a:spcBef>
              <a:buBlip>
                <a:blip r:embed="rId3"/>
              </a:buBlip>
              <a:defRPr sz="1800"/>
            </a:pPr>
            <a:r>
              <a:rPr sz="2400"/>
              <a:t>The capability of tagging b-jets critical to the success of the Higgs and BSM programs</a:t>
            </a:r>
            <a:endParaRPr sz="2400"/>
          </a:p>
          <a:p>
            <a:pPr lvl="1" marL="505690" indent="-277090">
              <a:spcBef>
                <a:spcPts val="1000"/>
              </a:spcBef>
              <a:buBlip>
                <a:blip r:embed="rId3"/>
              </a:buBlip>
              <a:defRPr sz="1800"/>
            </a:pPr>
            <a:r>
              <a:rPr sz="2200"/>
              <a:t>High pile-up lead to higher misidentification probability</a:t>
            </a:r>
            <a:endParaRPr sz="2200"/>
          </a:p>
          <a:p>
            <a:pPr lvl="1" marL="505690" indent="-277090">
              <a:spcBef>
                <a:spcPts val="1000"/>
              </a:spcBef>
              <a:buBlip>
                <a:blip r:embed="rId3"/>
              </a:buBlip>
              <a:defRPr sz="1800"/>
            </a:pPr>
            <a:r>
              <a:rPr sz="2200"/>
              <a:t>New tracker recovers Run1 performance!</a:t>
            </a:r>
          </a:p>
        </p:txBody>
      </p:sp>
      <p:sp>
        <p:nvSpPr>
          <p:cNvPr id="683" name="Shape 68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684" name="pasted-image.png"/>
          <p:cNvPicPr/>
          <p:nvPr/>
        </p:nvPicPr>
        <p:blipFill>
          <a:blip r:embed="rId4">
            <a:extLst/>
          </a:blip>
          <a:stretch>
            <a:fillRect/>
          </a:stretch>
        </p:blipFill>
        <p:spPr>
          <a:xfrm>
            <a:off x="185336" y="4695218"/>
            <a:ext cx="5252870" cy="3526129"/>
          </a:xfrm>
          <a:prstGeom prst="rect">
            <a:avLst/>
          </a:prstGeom>
          <a:ln w="12700">
            <a:miter lim="400000"/>
          </a:ln>
        </p:spPr>
      </p:pic>
      <p:sp>
        <p:nvSpPr>
          <p:cNvPr id="685" name="Shape 685"/>
          <p:cNvSpPr/>
          <p:nvPr>
            <p:ph type="title"/>
          </p:nvPr>
        </p:nvSpPr>
        <p:spPr>
          <a:prstGeom prst="rect">
            <a:avLst/>
          </a:prstGeom>
        </p:spPr>
        <p:txBody>
          <a:bodyPr/>
          <a:lstStyle/>
          <a:p>
            <a:pPr lvl="0">
              <a:defRPr sz="1800">
                <a:solidFill>
                  <a:srgbClr val="000000"/>
                </a:solidFill>
              </a:defRPr>
            </a:pPr>
            <a:r>
              <a:rPr sz="4400">
                <a:solidFill>
                  <a:srgbClr val="FFFFFE"/>
                </a:solidFill>
              </a:rPr>
              <a:t>Vertexing and b-tagging</a:t>
            </a:r>
          </a:p>
        </p:txBody>
      </p:sp>
      <p:pic>
        <p:nvPicPr>
          <p:cNvPr id="686" name="pasted-image.tif"/>
          <p:cNvPicPr/>
          <p:nvPr/>
        </p:nvPicPr>
        <p:blipFill>
          <a:blip r:embed="rId5">
            <a:extLst/>
          </a:blip>
          <a:stretch>
            <a:fillRect/>
          </a:stretch>
        </p:blipFill>
        <p:spPr>
          <a:xfrm>
            <a:off x="7861602" y="4606318"/>
            <a:ext cx="5023562" cy="3526129"/>
          </a:xfrm>
          <a:prstGeom prst="rect">
            <a:avLst/>
          </a:prstGeom>
          <a:ln w="12700">
            <a:miter lim="400000"/>
          </a:ln>
        </p:spPr>
      </p:pic>
      <p:sp>
        <p:nvSpPr>
          <p:cNvPr id="687" name="Shape 687"/>
          <p:cNvSpPr/>
          <p:nvPr/>
        </p:nvSpPr>
        <p:spPr>
          <a:xfrm rot="21599363">
            <a:off x="5171820" y="9156700"/>
            <a:ext cx="2661160" cy="368301"/>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PLOT-UPGRADE-2014-003</a:t>
            </a:r>
          </a:p>
        </p:txBody>
      </p:sp>
      <p:pic>
        <p:nvPicPr>
          <p:cNvPr id="688" name="pasted-image.png"/>
          <p:cNvPicPr/>
          <p:nvPr/>
        </p:nvPicPr>
        <p:blipFill>
          <a:blip r:embed="rId7">
            <a:extLst/>
          </a:blip>
          <a:stretch>
            <a:fillRect/>
          </a:stretch>
        </p:blipFill>
        <p:spPr>
          <a:xfrm>
            <a:off x="6088091" y="1384989"/>
            <a:ext cx="6695686" cy="2941184"/>
          </a:xfrm>
          <a:prstGeom prst="rect">
            <a:avLst/>
          </a:prstGeom>
          <a:ln w="12700">
            <a:miter lim="400000"/>
          </a:ln>
        </p:spPr>
      </p:pic>
      <p:pic>
        <p:nvPicPr>
          <p:cNvPr id="689" name="pasted-image.png"/>
          <p:cNvPicPr/>
          <p:nvPr/>
        </p:nvPicPr>
        <p:blipFill>
          <a:blip r:embed="rId8">
            <a:extLst/>
          </a:blip>
          <a:stretch>
            <a:fillRect/>
          </a:stretch>
        </p:blipFill>
        <p:spPr>
          <a:xfrm>
            <a:off x="5423362" y="4883777"/>
            <a:ext cx="2477388" cy="2768590"/>
          </a:xfrm>
          <a:prstGeom prst="rect">
            <a:avLst/>
          </a:prstGeom>
          <a:ln w="12700">
            <a:miter lim="400000"/>
          </a:ln>
        </p:spPr>
      </p:pic>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3" name="pasted-image.png"/>
          <p:cNvPicPr/>
          <p:nvPr/>
        </p:nvPicPr>
        <p:blipFill>
          <a:blip r:embed="rId2">
            <a:extLst/>
          </a:blip>
          <a:srcRect l="0" t="1661" r="0" b="0"/>
          <a:stretch>
            <a:fillRect/>
          </a:stretch>
        </p:blipFill>
        <p:spPr>
          <a:xfrm>
            <a:off x="3826435" y="6075417"/>
            <a:ext cx="3758185" cy="3306704"/>
          </a:xfrm>
          <a:prstGeom prst="rect">
            <a:avLst/>
          </a:prstGeom>
          <a:ln w="12700">
            <a:miter lim="400000"/>
          </a:ln>
        </p:spPr>
      </p:pic>
      <p:sp>
        <p:nvSpPr>
          <p:cNvPr id="694" name="Shape 694"/>
          <p:cNvSpPr/>
          <p:nvPr>
            <p:ph type="title"/>
          </p:nvPr>
        </p:nvSpPr>
        <p:spPr>
          <a:prstGeom prst="rect">
            <a:avLst/>
          </a:prstGeom>
        </p:spPr>
        <p:txBody>
          <a:bodyPr/>
          <a:lstStyle/>
          <a:p>
            <a:pPr lvl="0">
              <a:defRPr sz="1800">
                <a:solidFill>
                  <a:srgbClr val="000000"/>
                </a:solidFill>
              </a:defRPr>
            </a:pPr>
            <a:r>
              <a:rPr sz="4400">
                <a:solidFill>
                  <a:srgbClr val="FFFFFE"/>
                </a:solidFill>
              </a:rPr>
              <a:t>Jet Reconstruction and Substructure</a:t>
            </a:r>
          </a:p>
        </p:txBody>
      </p:sp>
      <p:sp>
        <p:nvSpPr>
          <p:cNvPr id="695" name="Shape 69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696" name="Shape 696"/>
          <p:cNvSpPr/>
          <p:nvPr/>
        </p:nvSpPr>
        <p:spPr>
          <a:xfrm>
            <a:off x="253229" y="1186102"/>
            <a:ext cx="12498342" cy="514019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254000" indent="-254000" algn="l">
              <a:spcBef>
                <a:spcPts val="1000"/>
              </a:spcBef>
              <a:buSzPct val="50000"/>
              <a:buBlip>
                <a:blip r:embed="rId3"/>
              </a:buBlip>
              <a:defRPr sz="1800"/>
            </a:pPr>
            <a:r>
              <a:rPr sz="2400">
                <a:solidFill>
                  <a:srgbClr val="212121"/>
                </a:solidFill>
              </a:rPr>
              <a:t>Removal of low-pT R=0.3 subjects and pile-up corrections applied to hard-scatter jets with R=1.0 to restore scale and improve energy resolution</a:t>
            </a:r>
            <a:endParaRPr sz="2400">
              <a:solidFill>
                <a:srgbClr val="212121"/>
              </a:solidFill>
            </a:endParaRPr>
          </a:p>
          <a:p>
            <a:pPr lvl="0" algn="l">
              <a:spcBef>
                <a:spcPts val="1000"/>
              </a:spcBef>
              <a:defRPr sz="1800"/>
            </a:pPr>
            <a:endParaRPr sz="2400">
              <a:solidFill>
                <a:srgbClr val="212121"/>
              </a:solidFill>
            </a:endParaRPr>
          </a:p>
          <a:p>
            <a:pPr lvl="0" algn="l">
              <a:spcBef>
                <a:spcPts val="1000"/>
              </a:spcBef>
              <a:defRPr sz="1800"/>
            </a:pPr>
            <a:endParaRPr sz="2400">
              <a:solidFill>
                <a:srgbClr val="212121"/>
              </a:solidFill>
            </a:endParaRPr>
          </a:p>
          <a:p>
            <a:pPr lvl="0" algn="l">
              <a:spcBef>
                <a:spcPts val="1000"/>
              </a:spcBef>
              <a:defRPr sz="1800"/>
            </a:pPr>
            <a:endParaRPr sz="2400">
              <a:solidFill>
                <a:srgbClr val="212121"/>
              </a:solidFill>
            </a:endParaRPr>
          </a:p>
          <a:p>
            <a:pPr lvl="0" algn="l">
              <a:spcBef>
                <a:spcPts val="1000"/>
              </a:spcBef>
              <a:defRPr sz="1800"/>
            </a:pPr>
            <a:endParaRPr sz="2400">
              <a:solidFill>
                <a:srgbClr val="212121"/>
              </a:solidFill>
            </a:endParaRPr>
          </a:p>
          <a:p>
            <a:pPr lvl="0" algn="l">
              <a:spcBef>
                <a:spcPts val="1000"/>
              </a:spcBef>
              <a:defRPr sz="1800"/>
            </a:pPr>
            <a:endParaRPr sz="2400">
              <a:solidFill>
                <a:srgbClr val="212121"/>
              </a:solidFill>
            </a:endParaRPr>
          </a:p>
          <a:p>
            <a:pPr lvl="0" algn="l">
              <a:spcBef>
                <a:spcPts val="1000"/>
              </a:spcBef>
              <a:defRPr sz="1800"/>
            </a:pPr>
            <a:endParaRPr sz="2400">
              <a:solidFill>
                <a:srgbClr val="212121"/>
              </a:solidFill>
            </a:endParaRPr>
          </a:p>
          <a:p>
            <a:pPr lvl="0" algn="l">
              <a:spcBef>
                <a:spcPts val="1000"/>
              </a:spcBef>
              <a:defRPr sz="1800"/>
            </a:pPr>
            <a:endParaRPr sz="2400">
              <a:solidFill>
                <a:srgbClr val="212121"/>
              </a:solidFill>
            </a:endParaRPr>
          </a:p>
          <a:p>
            <a:pPr lvl="0" marL="254000" indent="-254000" algn="l">
              <a:spcBef>
                <a:spcPts val="1000"/>
              </a:spcBef>
              <a:buSzPct val="50000"/>
              <a:buBlip>
                <a:blip r:embed="rId3"/>
              </a:buBlip>
              <a:defRPr sz="1800"/>
            </a:pPr>
            <a:r>
              <a:rPr sz="2400"/>
              <a:t>Using track based information, pile up jets are discriminated from the hard scatter jets</a:t>
            </a:r>
          </a:p>
        </p:txBody>
      </p:sp>
      <p:sp>
        <p:nvSpPr>
          <p:cNvPr id="697" name="Shape 697"/>
          <p:cNvSpPr/>
          <p:nvPr/>
        </p:nvSpPr>
        <p:spPr>
          <a:xfrm>
            <a:off x="2946635" y="7354121"/>
            <a:ext cx="2770404" cy="749355"/>
          </a:xfrm>
          <a:prstGeom prst="roundRect">
            <a:avLst>
              <a:gd name="adj" fmla="val 25422"/>
            </a:avLst>
          </a:prstGeom>
          <a:blipFill>
            <a:blip r:embed="rId4"/>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spcBef>
                <a:spcPts val="600"/>
              </a:spcBef>
              <a:defRPr sz="1800">
                <a:solidFill>
                  <a:srgbClr val="FFFFFE"/>
                </a:solidFill>
              </a:defRPr>
            </a:lvl1pPr>
          </a:lstStyle>
          <a:p>
            <a:pPr lvl="0">
              <a:defRPr>
                <a:solidFill>
                  <a:srgbClr val="000000"/>
                </a:solidFill>
              </a:defRPr>
            </a:pPr>
            <a:r>
              <a:rPr>
                <a:solidFill>
                  <a:srgbClr val="FFFFFE"/>
                </a:solidFill>
              </a:rPr>
              <a:t>Charged fraction effective at rejecting pile up jets</a:t>
            </a:r>
          </a:p>
        </p:txBody>
      </p:sp>
      <p:grpSp>
        <p:nvGrpSpPr>
          <p:cNvPr id="701" name="Group 701"/>
          <p:cNvGrpSpPr/>
          <p:nvPr/>
        </p:nvGrpSpPr>
        <p:grpSpPr>
          <a:xfrm>
            <a:off x="7944362" y="6014524"/>
            <a:ext cx="4773690" cy="3428549"/>
            <a:chOff x="2463349" y="-149293"/>
            <a:chExt cx="4773688" cy="3428547"/>
          </a:xfrm>
        </p:grpSpPr>
        <p:pic>
          <p:nvPicPr>
            <p:cNvPr id="698" name="pasted-image.png"/>
            <p:cNvPicPr/>
            <p:nvPr/>
          </p:nvPicPr>
          <p:blipFill>
            <a:blip r:embed="rId5">
              <a:extLst/>
            </a:blip>
            <a:stretch>
              <a:fillRect/>
            </a:stretch>
          </p:blipFill>
          <p:spPr>
            <a:xfrm>
              <a:off x="2463349" y="-149294"/>
              <a:ext cx="4773690" cy="3428548"/>
            </a:xfrm>
            <a:prstGeom prst="rect">
              <a:avLst/>
            </a:prstGeom>
            <a:ln w="12700" cap="flat">
              <a:noFill/>
              <a:miter lim="400000"/>
            </a:ln>
            <a:effectLst/>
          </p:spPr>
        </p:pic>
        <p:sp>
          <p:nvSpPr>
            <p:cNvPr id="699" name="Shape 699"/>
            <p:cNvSpPr/>
            <p:nvPr/>
          </p:nvSpPr>
          <p:spPr>
            <a:xfrm>
              <a:off x="3347566" y="655382"/>
              <a:ext cx="2067693" cy="502823"/>
            </a:xfrm>
            <a:prstGeom prst="roundRect">
              <a:avLst>
                <a:gd name="adj" fmla="val 32249"/>
              </a:avLst>
            </a:prstGeom>
            <a:solidFill>
              <a:srgbClr val="000000"/>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Central Only</a:t>
              </a:r>
            </a:p>
          </p:txBody>
        </p:sp>
        <p:sp>
          <p:nvSpPr>
            <p:cNvPr id="700" name="Shape 700"/>
            <p:cNvSpPr/>
            <p:nvPr/>
          </p:nvSpPr>
          <p:spPr>
            <a:xfrm>
              <a:off x="4855878" y="2213386"/>
              <a:ext cx="2053603" cy="426511"/>
            </a:xfrm>
            <a:prstGeom prst="roundRect">
              <a:avLst>
                <a:gd name="adj" fmla="val 38019"/>
              </a:avLst>
            </a:prstGeom>
            <a:solidFill>
              <a:srgbClr val="C82506"/>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Extended</a:t>
              </a:r>
            </a:p>
          </p:txBody>
        </p:sp>
      </p:grpSp>
      <p:grpSp>
        <p:nvGrpSpPr>
          <p:cNvPr id="713" name="Group 713"/>
          <p:cNvGrpSpPr/>
          <p:nvPr/>
        </p:nvGrpSpPr>
        <p:grpSpPr>
          <a:xfrm>
            <a:off x="102048" y="2036234"/>
            <a:ext cx="12408949" cy="3439930"/>
            <a:chOff x="-2207831" y="-13632"/>
            <a:chExt cx="12408947" cy="3439928"/>
          </a:xfrm>
        </p:grpSpPr>
        <p:grpSp>
          <p:nvGrpSpPr>
            <p:cNvPr id="709" name="Group 709"/>
            <p:cNvGrpSpPr/>
            <p:nvPr/>
          </p:nvGrpSpPr>
          <p:grpSpPr>
            <a:xfrm>
              <a:off x="-283907" y="-13633"/>
              <a:ext cx="8221104" cy="3439930"/>
              <a:chOff x="0" y="0"/>
              <a:chExt cx="8221102" cy="3439928"/>
            </a:xfrm>
          </p:grpSpPr>
          <p:pic>
            <p:nvPicPr>
              <p:cNvPr id="702" name="pasted-image.png"/>
              <p:cNvPicPr/>
              <p:nvPr/>
            </p:nvPicPr>
            <p:blipFill>
              <a:blip r:embed="rId6">
                <a:extLst/>
              </a:blip>
              <a:stretch>
                <a:fillRect/>
              </a:stretch>
            </p:blipFill>
            <p:spPr>
              <a:xfrm rot="21587520">
                <a:off x="5871" y="14890"/>
                <a:ext cx="8209360" cy="3249811"/>
              </a:xfrm>
              <a:prstGeom prst="rect">
                <a:avLst/>
              </a:prstGeom>
              <a:ln w="12700" cap="flat">
                <a:noFill/>
                <a:miter lim="400000"/>
              </a:ln>
              <a:effectLst/>
            </p:spPr>
          </p:pic>
          <p:pic>
            <p:nvPicPr>
              <p:cNvPr id="703" name=""/>
              <p:cNvPicPr/>
              <p:nvPr/>
            </p:nvPicPr>
            <p:blipFill>
              <a:blip r:embed="rId7">
                <a:extLst/>
              </a:blip>
              <a:stretch>
                <a:fillRect/>
              </a:stretch>
            </p:blipFill>
            <p:spPr>
              <a:xfrm rot="16200000">
                <a:off x="1482783" y="2884862"/>
                <a:ext cx="447216" cy="216127"/>
              </a:xfrm>
              <a:prstGeom prst="rect">
                <a:avLst/>
              </a:prstGeom>
              <a:effectLst/>
            </p:spPr>
          </p:pic>
          <p:sp>
            <p:nvSpPr>
              <p:cNvPr id="705" name="Shape 705"/>
              <p:cNvSpPr/>
              <p:nvPr/>
            </p:nvSpPr>
            <p:spPr>
              <a:xfrm>
                <a:off x="1103606" y="3069285"/>
                <a:ext cx="1205710" cy="370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spcBef>
                    <a:spcPts val="3000"/>
                  </a:spcBef>
                  <a:defRPr sz="1800"/>
                </a:lvl1pPr>
              </a:lstStyle>
              <a:p>
                <a:pPr lvl="0"/>
                <a:r>
                  <a:t>top mass</a:t>
                </a:r>
              </a:p>
            </p:txBody>
          </p:sp>
          <p:pic>
            <p:nvPicPr>
              <p:cNvPr id="706" name=""/>
              <p:cNvPicPr/>
              <p:nvPr/>
            </p:nvPicPr>
            <p:blipFill>
              <a:blip r:embed="rId8">
                <a:extLst/>
              </a:blip>
              <a:stretch>
                <a:fillRect/>
              </a:stretch>
            </p:blipFill>
            <p:spPr>
              <a:xfrm rot="16200000">
                <a:off x="5680676" y="2884862"/>
                <a:ext cx="447215" cy="216127"/>
              </a:xfrm>
              <a:prstGeom prst="rect">
                <a:avLst/>
              </a:prstGeom>
              <a:effectLst/>
            </p:spPr>
          </p:pic>
          <p:sp>
            <p:nvSpPr>
              <p:cNvPr id="708" name="Shape 708"/>
              <p:cNvSpPr/>
              <p:nvPr/>
            </p:nvSpPr>
            <p:spPr>
              <a:xfrm>
                <a:off x="5301499" y="3069285"/>
                <a:ext cx="1205709" cy="370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spcBef>
                    <a:spcPts val="3000"/>
                  </a:spcBef>
                  <a:defRPr sz="1800"/>
                </a:lvl1pPr>
              </a:lstStyle>
              <a:p>
                <a:pPr lvl="0"/>
                <a:r>
                  <a:t>top mass</a:t>
                </a:r>
              </a:p>
            </p:txBody>
          </p:sp>
        </p:grpSp>
        <p:sp>
          <p:nvSpPr>
            <p:cNvPr id="710" name="Shape 710"/>
            <p:cNvSpPr/>
            <p:nvPr/>
          </p:nvSpPr>
          <p:spPr>
            <a:xfrm>
              <a:off x="-2013664" y="1246195"/>
              <a:ext cx="2898891" cy="408542"/>
            </a:xfrm>
            <a:prstGeom prst="roundRect">
              <a:avLst>
                <a:gd name="adj" fmla="val 44672"/>
              </a:avLst>
            </a:prstGeom>
            <a:blipFill rotWithShape="1">
              <a:blip r:embed="rId4"/>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spcBef>
                  <a:spcPts val="600"/>
                </a:spcBef>
                <a:defRPr sz="1800">
                  <a:solidFill>
                    <a:srgbClr val="FFFFFE"/>
                  </a:solidFill>
                </a:defRPr>
              </a:lvl1pPr>
            </a:lstStyle>
            <a:p>
              <a:pPr lvl="0">
                <a:defRPr>
                  <a:solidFill>
                    <a:srgbClr val="000000"/>
                  </a:solidFill>
                </a:defRPr>
              </a:pPr>
              <a:r>
                <a:rPr>
                  <a:solidFill>
                    <a:srgbClr val="FFFFFE"/>
                  </a:solidFill>
                </a:rPr>
                <a:t>No pile up corrections</a:t>
              </a:r>
            </a:p>
          </p:txBody>
        </p:sp>
        <p:sp>
          <p:nvSpPr>
            <p:cNvPr id="711" name="Shape 711"/>
            <p:cNvSpPr/>
            <p:nvPr/>
          </p:nvSpPr>
          <p:spPr>
            <a:xfrm>
              <a:off x="7000337" y="1252451"/>
              <a:ext cx="3200779" cy="396030"/>
            </a:xfrm>
            <a:prstGeom prst="roundRect">
              <a:avLst>
                <a:gd name="adj" fmla="val 46084"/>
              </a:avLst>
            </a:prstGeom>
            <a:blipFill rotWithShape="1">
              <a:blip r:embed="rId4"/>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spcBef>
                  <a:spcPts val="600"/>
                </a:spcBef>
                <a:defRPr sz="1800">
                  <a:solidFill>
                    <a:srgbClr val="FFFFFE"/>
                  </a:solidFill>
                </a:defRPr>
              </a:lvl1pPr>
            </a:lstStyle>
            <a:p>
              <a:pPr lvl="0">
                <a:defRPr>
                  <a:solidFill>
                    <a:srgbClr val="000000"/>
                  </a:solidFill>
                </a:defRPr>
              </a:pPr>
              <a:r>
                <a:rPr>
                  <a:solidFill>
                    <a:srgbClr val="FFFFFE"/>
                  </a:solidFill>
                </a:rPr>
                <a:t>Pile up corrections applied</a:t>
              </a:r>
            </a:p>
          </p:txBody>
        </p:sp>
        <p:sp>
          <p:nvSpPr>
            <p:cNvPr id="712" name="Shape 712"/>
            <p:cNvSpPr/>
            <p:nvPr/>
          </p:nvSpPr>
          <p:spPr>
            <a:xfrm>
              <a:off x="-2207832" y="61393"/>
              <a:ext cx="1823775" cy="555477"/>
            </a:xfrm>
            <a:prstGeom prst="roundRect">
              <a:avLst>
                <a:gd name="adj" fmla="val 35515"/>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800">
                  <a:solidFill>
                    <a:srgbClr val="FFFFFE"/>
                  </a:solidFill>
                </a:defRPr>
              </a:lvl1pPr>
            </a:lstStyle>
            <a:p>
              <a:pPr lvl="0">
                <a:defRPr>
                  <a:solidFill>
                    <a:srgbClr val="000000"/>
                  </a:solidFill>
                </a:defRPr>
              </a:pPr>
              <a:r>
                <a:rPr>
                  <a:solidFill>
                    <a:srgbClr val="FFFFFE"/>
                  </a:solidFill>
                </a:rPr>
                <a:t>Z’ in tt</a:t>
              </a:r>
            </a:p>
          </p:txBody>
        </p:sp>
      </p:grpSp>
      <p:pic>
        <p:nvPicPr>
          <p:cNvPr id="714" name="pasted-image.png"/>
          <p:cNvPicPr/>
          <p:nvPr/>
        </p:nvPicPr>
        <p:blipFill>
          <a:blip r:embed="rId9">
            <a:extLst/>
          </a:blip>
          <a:stretch>
            <a:fillRect/>
          </a:stretch>
        </p:blipFill>
        <p:spPr>
          <a:xfrm>
            <a:off x="15378" y="6528404"/>
            <a:ext cx="2831013" cy="1550656"/>
          </a:xfrm>
          <a:prstGeom prst="rect">
            <a:avLst/>
          </a:prstGeom>
          <a:ln w="12700">
            <a:miter lim="400000"/>
          </a:ln>
        </p:spPr>
      </p:pic>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18" name="Group 718"/>
          <p:cNvGrpSpPr/>
          <p:nvPr/>
        </p:nvGrpSpPr>
        <p:grpSpPr>
          <a:xfrm>
            <a:off x="8613199" y="1365013"/>
            <a:ext cx="4162268" cy="3991986"/>
            <a:chOff x="-12700" y="-12700"/>
            <a:chExt cx="4162267" cy="3991984"/>
          </a:xfrm>
        </p:grpSpPr>
        <p:pic>
          <p:nvPicPr>
            <p:cNvPr id="717" name="pasted-image.png"/>
            <p:cNvPicPr/>
            <p:nvPr/>
          </p:nvPicPr>
          <p:blipFill>
            <a:blip r:embed="rId2">
              <a:extLst/>
            </a:blip>
            <a:stretch>
              <a:fillRect/>
            </a:stretch>
          </p:blipFill>
          <p:spPr>
            <a:xfrm>
              <a:off x="0" y="0"/>
              <a:ext cx="4136868" cy="3966585"/>
            </a:xfrm>
            <a:prstGeom prst="rect">
              <a:avLst/>
            </a:prstGeom>
            <a:ln>
              <a:noFill/>
            </a:ln>
            <a:effectLst/>
          </p:spPr>
        </p:pic>
        <p:pic>
          <p:nvPicPr>
            <p:cNvPr id="716" name=""/>
            <p:cNvPicPr/>
            <p:nvPr/>
          </p:nvPicPr>
          <p:blipFill>
            <a:blip r:embed="rId3">
              <a:extLst/>
            </a:blip>
            <a:stretch>
              <a:fillRect/>
            </a:stretch>
          </p:blipFill>
          <p:spPr>
            <a:xfrm>
              <a:off x="-12700" y="-12700"/>
              <a:ext cx="4162268" cy="3991985"/>
            </a:xfrm>
            <a:prstGeom prst="rect">
              <a:avLst/>
            </a:prstGeom>
            <a:effectLst/>
          </p:spPr>
        </p:pic>
      </p:grpSp>
      <p:sp>
        <p:nvSpPr>
          <p:cNvPr id="719" name="Shape 719"/>
          <p:cNvSpPr/>
          <p:nvPr>
            <p:ph type="title"/>
          </p:nvPr>
        </p:nvSpPr>
        <p:spPr>
          <a:prstGeom prst="rect">
            <a:avLst/>
          </a:prstGeom>
        </p:spPr>
        <p:txBody>
          <a:bodyPr/>
          <a:lstStyle/>
          <a:p>
            <a:pPr lvl="0">
              <a:defRPr sz="1800">
                <a:solidFill>
                  <a:srgbClr val="000000"/>
                </a:solidFill>
              </a:defRPr>
            </a:pPr>
            <a:r>
              <a:rPr sz="4400">
                <a:solidFill>
                  <a:srgbClr val="FFFFFE"/>
                </a:solidFill>
              </a:rPr>
              <a:t>The HL-LHC: a Higgs Factory </a:t>
            </a:r>
          </a:p>
        </p:txBody>
      </p:sp>
      <p:sp>
        <p:nvSpPr>
          <p:cNvPr id="720" name="Shape 720"/>
          <p:cNvSpPr/>
          <p:nvPr>
            <p:ph type="body" idx="1"/>
          </p:nvPr>
        </p:nvSpPr>
        <p:spPr>
          <a:xfrm>
            <a:off x="647700" y="1231900"/>
            <a:ext cx="7587527" cy="7651495"/>
          </a:xfrm>
          <a:prstGeom prst="rect">
            <a:avLst/>
          </a:prstGeom>
        </p:spPr>
        <p:txBody>
          <a:bodyPr/>
          <a:lstStyle/>
          <a:p>
            <a:pPr lvl="0" marL="232833" indent="-232833">
              <a:spcBef>
                <a:spcPts val="1000"/>
              </a:spcBef>
              <a:buBlip>
                <a:blip r:embed="rId4"/>
              </a:buBlip>
              <a:defRPr sz="1800"/>
            </a:pPr>
            <a:r>
              <a:rPr sz="2400"/>
              <a:t>Over 100 million SM Higgs bosons in total</a:t>
            </a:r>
            <a:endParaRPr sz="2400"/>
          </a:p>
          <a:p>
            <a:pPr lvl="1">
              <a:spcBef>
                <a:spcPts val="1000"/>
              </a:spcBef>
              <a:buBlip>
                <a:blip r:embed="rId4"/>
              </a:buBlip>
              <a:defRPr sz="1800"/>
            </a:pPr>
            <a:r>
              <a:rPr sz="2200"/>
              <a:t>access to rare decays like H in μμ and H in Zϒ; assessment of the top Yukawa coupling via ttH production</a:t>
            </a:r>
            <a:endParaRPr sz="2200"/>
          </a:p>
          <a:p>
            <a:pPr lvl="0" marL="232833" indent="-232833">
              <a:spcBef>
                <a:spcPts val="1000"/>
              </a:spcBef>
              <a:buBlip>
                <a:blip r:embed="rId4"/>
              </a:buBlip>
              <a:defRPr sz="1800"/>
            </a:pPr>
            <a:r>
              <a:rPr sz="2400">
                <a:solidFill>
                  <a:srgbClr val="0B5D18"/>
                </a:solidFill>
                <a:latin typeface="Gill Sans SemiBold"/>
                <a:ea typeface="Gill Sans SemiBold"/>
                <a:cs typeface="Gill Sans SemiBold"/>
                <a:sym typeface="Gill Sans SemiBold"/>
              </a:rPr>
              <a:t>For example, H into ZZ measured with high purity in the various modes</a:t>
            </a:r>
            <a:endParaRPr sz="2400">
              <a:solidFill>
                <a:srgbClr val="0B5D18"/>
              </a:solidFill>
              <a:latin typeface="Gill Sans SemiBold"/>
              <a:ea typeface="Gill Sans SemiBold"/>
              <a:cs typeface="Gill Sans SemiBold"/>
              <a:sym typeface="Gill Sans SemiBold"/>
            </a:endParaRPr>
          </a:p>
          <a:p>
            <a:pPr lvl="0">
              <a:spcBef>
                <a:spcPts val="1000"/>
              </a:spcBef>
              <a:buBlip>
                <a:blip r:embed="rId4"/>
              </a:buBlip>
              <a:defRPr sz="1800"/>
            </a:pPr>
            <a:r>
              <a:rPr sz="2400"/>
              <a:t>Large sample allows to probe for CP structure of Higgs</a:t>
            </a:r>
            <a:endParaRPr sz="2400"/>
          </a:p>
          <a:p>
            <a:pPr lvl="1" marL="596900">
              <a:spcBef>
                <a:spcPts val="1000"/>
              </a:spcBef>
              <a:buBlip>
                <a:blip r:embed="rId4"/>
              </a:buBlip>
              <a:defRPr sz="1800"/>
            </a:pPr>
            <a:r>
              <a:rPr sz="2200"/>
              <a:t>Limits on the  CP-even coupling g2 and CP-odd coupling g4</a:t>
            </a:r>
            <a:endParaRPr sz="2200"/>
          </a:p>
        </p:txBody>
      </p:sp>
      <p:sp>
        <p:nvSpPr>
          <p:cNvPr id="721" name="Shape 72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722" name="pasted-image.png"/>
          <p:cNvPicPr/>
          <p:nvPr/>
        </p:nvPicPr>
        <p:blipFill>
          <a:blip r:embed="rId5">
            <a:extLst/>
          </a:blip>
          <a:stretch>
            <a:fillRect/>
          </a:stretch>
        </p:blipFill>
        <p:spPr>
          <a:xfrm>
            <a:off x="9420369" y="6526520"/>
            <a:ext cx="2954944" cy="1435259"/>
          </a:xfrm>
          <a:prstGeom prst="rect">
            <a:avLst/>
          </a:prstGeom>
          <a:ln w="12700">
            <a:miter lim="400000"/>
          </a:ln>
        </p:spPr>
      </p:pic>
      <p:grpSp>
        <p:nvGrpSpPr>
          <p:cNvPr id="725" name="Group 725"/>
          <p:cNvGrpSpPr/>
          <p:nvPr/>
        </p:nvGrpSpPr>
        <p:grpSpPr>
          <a:xfrm>
            <a:off x="148694" y="4350186"/>
            <a:ext cx="8585539" cy="4728665"/>
            <a:chOff x="0" y="0"/>
            <a:chExt cx="8585537" cy="4728664"/>
          </a:xfrm>
        </p:grpSpPr>
        <p:pic>
          <p:nvPicPr>
            <p:cNvPr id="723" name="pasted-image.png"/>
            <p:cNvPicPr/>
            <p:nvPr/>
          </p:nvPicPr>
          <p:blipFill>
            <a:blip r:embed="rId6">
              <a:extLst/>
            </a:blip>
            <a:stretch>
              <a:fillRect/>
            </a:stretch>
          </p:blipFill>
          <p:spPr>
            <a:xfrm>
              <a:off x="0" y="1124575"/>
              <a:ext cx="8585538" cy="3604090"/>
            </a:xfrm>
            <a:prstGeom prst="rect">
              <a:avLst/>
            </a:prstGeom>
            <a:ln w="12700" cap="flat">
              <a:noFill/>
              <a:miter lim="400000"/>
            </a:ln>
            <a:effectLst/>
          </p:spPr>
        </p:pic>
        <p:pic>
          <p:nvPicPr>
            <p:cNvPr id="724" name="pasted-image.png"/>
            <p:cNvPicPr/>
            <p:nvPr/>
          </p:nvPicPr>
          <p:blipFill>
            <a:blip r:embed="rId7">
              <a:extLst/>
            </a:blip>
            <a:stretch>
              <a:fillRect/>
            </a:stretch>
          </p:blipFill>
          <p:spPr>
            <a:xfrm>
              <a:off x="602399" y="0"/>
              <a:ext cx="7380739" cy="1983868"/>
            </a:xfrm>
            <a:prstGeom prst="rect">
              <a:avLst/>
            </a:prstGeom>
            <a:ln w="12700" cap="flat">
              <a:noFill/>
              <a:miter lim="400000"/>
            </a:ln>
            <a:effectLst/>
          </p:spPr>
        </p:pic>
      </p:grpSp>
      <p:sp>
        <p:nvSpPr>
          <p:cNvPr id="726" name="Shape 726"/>
          <p:cNvSpPr/>
          <p:nvPr/>
        </p:nvSpPr>
        <p:spPr>
          <a:xfrm>
            <a:off x="9638754" y="8041826"/>
            <a:ext cx="2518173" cy="368301"/>
          </a:xfrm>
          <a:prstGeom prst="rect">
            <a:avLst/>
          </a:prstGeom>
          <a:blipFill>
            <a:blip r:embed="rId8"/>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ATL-PHYS-PUB-2013-013</a:t>
            </a:r>
          </a:p>
        </p:txBody>
      </p:sp>
      <p:sp>
        <p:nvSpPr>
          <p:cNvPr id="727" name="Shape 727"/>
          <p:cNvSpPr/>
          <p:nvPr/>
        </p:nvSpPr>
        <p:spPr>
          <a:xfrm>
            <a:off x="3182377" y="9156700"/>
            <a:ext cx="2518173" cy="368301"/>
          </a:xfrm>
          <a:prstGeom prst="rect">
            <a:avLst/>
          </a:prstGeom>
          <a:blipFill>
            <a:blip r:embed="rId8"/>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ATL-PHYS-PUB-2013-014</a:t>
            </a: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Shape 729"/>
          <p:cNvSpPr/>
          <p:nvPr>
            <p:ph type="title"/>
          </p:nvPr>
        </p:nvSpPr>
        <p:spPr>
          <a:prstGeom prst="rect">
            <a:avLst/>
          </a:prstGeom>
        </p:spPr>
        <p:txBody>
          <a:bodyPr/>
          <a:lstStyle/>
          <a:p>
            <a:pPr lvl="0">
              <a:defRPr sz="1800">
                <a:solidFill>
                  <a:srgbClr val="000000"/>
                </a:solidFill>
              </a:defRPr>
            </a:pPr>
            <a:r>
              <a:rPr sz="4400">
                <a:solidFill>
                  <a:srgbClr val="FFFFFE"/>
                </a:solidFill>
              </a:rPr>
              <a:t>Coupling Precision Measurement</a:t>
            </a:r>
          </a:p>
        </p:txBody>
      </p:sp>
      <p:sp>
        <p:nvSpPr>
          <p:cNvPr id="730" name="Shape 730"/>
          <p:cNvSpPr/>
          <p:nvPr>
            <p:ph type="body" idx="1"/>
          </p:nvPr>
        </p:nvSpPr>
        <p:spPr>
          <a:xfrm>
            <a:off x="654227" y="1231900"/>
            <a:ext cx="5808929" cy="1368188"/>
          </a:xfrm>
          <a:prstGeom prst="rect">
            <a:avLst/>
          </a:prstGeom>
        </p:spPr>
        <p:txBody>
          <a:bodyPr/>
          <a:lstStyle>
            <a:lvl1pPr defTabSz="457200">
              <a:buBlip>
                <a:blip r:embed="rId3"/>
              </a:buBlip>
            </a:lvl1pPr>
          </a:lstStyle>
          <a:p>
            <a:pPr lvl="0">
              <a:defRPr sz="1800"/>
            </a:pPr>
            <a:r>
              <a:rPr sz="2400"/>
              <a:t>High precision on signal strength achieved by combining various production modes</a:t>
            </a:r>
          </a:p>
        </p:txBody>
      </p:sp>
      <p:sp>
        <p:nvSpPr>
          <p:cNvPr id="731" name="Shape 73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732" name="Shape 732"/>
          <p:cNvSpPr/>
          <p:nvPr/>
        </p:nvSpPr>
        <p:spPr>
          <a:xfrm>
            <a:off x="6703996" y="1231900"/>
            <a:ext cx="6369627" cy="2047881"/>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254000" indent="-254000" algn="l" defTabSz="457200">
              <a:spcBef>
                <a:spcPts val="3000"/>
              </a:spcBef>
              <a:buSzPct val="50000"/>
              <a:buBlip>
                <a:blip r:embed="rId3"/>
              </a:buBlip>
              <a:defRPr sz="1800"/>
            </a:pPr>
            <a:r>
              <a:rPr sz="2400"/>
              <a:t>Measurements of the couplings is interpreted in the leading-order tree level </a:t>
            </a:r>
            <a:r>
              <a:rPr i="1" sz="2400"/>
              <a:t>k</a:t>
            </a:r>
            <a:r>
              <a:rPr sz="2400"/>
              <a:t> framework, </a:t>
            </a:r>
            <a:r>
              <a:rPr i="1" sz="2400"/>
              <a:t>e.g.</a:t>
            </a:r>
            <a:r>
              <a:rPr sz="2400"/>
              <a:t>:</a:t>
            </a:r>
          </a:p>
        </p:txBody>
      </p:sp>
      <p:pic>
        <p:nvPicPr>
          <p:cNvPr id="733" name="pasted-image.png"/>
          <p:cNvPicPr/>
          <p:nvPr/>
        </p:nvPicPr>
        <p:blipFill>
          <a:blip r:embed="rId4">
            <a:extLst/>
          </a:blip>
          <a:stretch>
            <a:fillRect/>
          </a:stretch>
        </p:blipFill>
        <p:spPr>
          <a:xfrm>
            <a:off x="7674304" y="2008733"/>
            <a:ext cx="4816940" cy="958596"/>
          </a:xfrm>
          <a:prstGeom prst="rect">
            <a:avLst/>
          </a:prstGeom>
          <a:ln w="12700">
            <a:miter lim="400000"/>
          </a:ln>
        </p:spPr>
      </p:pic>
      <p:pic>
        <p:nvPicPr>
          <p:cNvPr id="734" name="pasted-image.png"/>
          <p:cNvPicPr/>
          <p:nvPr/>
        </p:nvPicPr>
        <p:blipFill>
          <a:blip r:embed="rId5">
            <a:extLst/>
          </a:blip>
          <a:stretch>
            <a:fillRect/>
          </a:stretch>
        </p:blipFill>
        <p:spPr>
          <a:xfrm>
            <a:off x="276471" y="2428057"/>
            <a:ext cx="4083356" cy="6544114"/>
          </a:xfrm>
          <a:prstGeom prst="rect">
            <a:avLst/>
          </a:prstGeom>
          <a:ln w="12700">
            <a:miter lim="400000"/>
          </a:ln>
        </p:spPr>
      </p:pic>
      <p:pic>
        <p:nvPicPr>
          <p:cNvPr id="735" name=""/>
          <p:cNvPicPr/>
          <p:nvPr/>
        </p:nvPicPr>
        <p:blipFill>
          <a:blip r:embed="rId6">
            <a:extLst/>
          </a:blip>
          <a:stretch>
            <a:fillRect/>
          </a:stretch>
        </p:blipFill>
        <p:spPr>
          <a:xfrm rot="10806240">
            <a:off x="244691" y="5326920"/>
            <a:ext cx="4146916" cy="2965808"/>
          </a:xfrm>
          <a:prstGeom prst="rect">
            <a:avLst/>
          </a:prstGeom>
        </p:spPr>
      </p:pic>
      <p:grpSp>
        <p:nvGrpSpPr>
          <p:cNvPr id="744" name="Group 744"/>
          <p:cNvGrpSpPr/>
          <p:nvPr/>
        </p:nvGrpSpPr>
        <p:grpSpPr>
          <a:xfrm>
            <a:off x="7736077" y="3000363"/>
            <a:ext cx="4693394" cy="6097902"/>
            <a:chOff x="0" y="0"/>
            <a:chExt cx="4693393" cy="6097900"/>
          </a:xfrm>
        </p:grpSpPr>
        <p:grpSp>
          <p:nvGrpSpPr>
            <p:cNvPr id="739" name="Group 739"/>
            <p:cNvGrpSpPr/>
            <p:nvPr/>
          </p:nvGrpSpPr>
          <p:grpSpPr>
            <a:xfrm>
              <a:off x="0" y="0"/>
              <a:ext cx="4693394" cy="6097901"/>
              <a:chOff x="0" y="0"/>
              <a:chExt cx="4693393" cy="6097900"/>
            </a:xfrm>
          </p:grpSpPr>
          <p:pic>
            <p:nvPicPr>
              <p:cNvPr id="737" name="pasted-image.png"/>
              <p:cNvPicPr/>
              <p:nvPr/>
            </p:nvPicPr>
            <p:blipFill>
              <a:blip r:embed="rId7">
                <a:extLst/>
              </a:blip>
              <a:stretch>
                <a:fillRect/>
              </a:stretch>
            </p:blipFill>
            <p:spPr>
              <a:xfrm>
                <a:off x="0" y="0"/>
                <a:ext cx="4232662" cy="6097901"/>
              </a:xfrm>
              <a:prstGeom prst="rect">
                <a:avLst/>
              </a:prstGeom>
              <a:ln w="12700" cap="flat">
                <a:noFill/>
                <a:miter lim="400000"/>
              </a:ln>
              <a:effectLst/>
            </p:spPr>
          </p:pic>
          <p:pic>
            <p:nvPicPr>
              <p:cNvPr id="738" name="pasted-image.png"/>
              <p:cNvPicPr/>
              <p:nvPr/>
            </p:nvPicPr>
            <p:blipFill>
              <a:blip r:embed="rId8">
                <a:extLst/>
              </a:blip>
              <a:stretch>
                <a:fillRect/>
              </a:stretch>
            </p:blipFill>
            <p:spPr>
              <a:xfrm rot="5390912">
                <a:off x="2391202" y="2443246"/>
                <a:ext cx="3890828" cy="703273"/>
              </a:xfrm>
              <a:prstGeom prst="rect">
                <a:avLst/>
              </a:prstGeom>
              <a:ln w="12700" cap="flat">
                <a:noFill/>
                <a:miter lim="400000"/>
              </a:ln>
              <a:effectLst/>
            </p:spPr>
          </p:pic>
        </p:grpSp>
        <p:pic>
          <p:nvPicPr>
            <p:cNvPr id="740" name=""/>
            <p:cNvPicPr/>
            <p:nvPr/>
          </p:nvPicPr>
          <p:blipFill>
            <a:blip r:embed="rId9">
              <a:extLst/>
            </a:blip>
            <a:stretch>
              <a:fillRect/>
            </a:stretch>
          </p:blipFill>
          <p:spPr>
            <a:xfrm rot="10806240">
              <a:off x="23631" y="1186195"/>
              <a:ext cx="3642841" cy="581695"/>
            </a:xfrm>
            <a:prstGeom prst="rect">
              <a:avLst/>
            </a:prstGeom>
            <a:effectLst/>
          </p:spPr>
        </p:pic>
        <p:pic>
          <p:nvPicPr>
            <p:cNvPr id="742" name=""/>
            <p:cNvPicPr/>
            <p:nvPr/>
          </p:nvPicPr>
          <p:blipFill>
            <a:blip r:embed="rId10">
              <a:extLst/>
            </a:blip>
            <a:stretch>
              <a:fillRect/>
            </a:stretch>
          </p:blipFill>
          <p:spPr>
            <a:xfrm rot="10806240">
              <a:off x="81785" y="3951253"/>
              <a:ext cx="3466037" cy="594412"/>
            </a:xfrm>
            <a:prstGeom prst="rect">
              <a:avLst/>
            </a:prstGeom>
            <a:effectLst/>
          </p:spPr>
        </p:pic>
      </p:grpSp>
      <p:sp>
        <p:nvSpPr>
          <p:cNvPr id="745" name="Shape 745"/>
          <p:cNvSpPr/>
          <p:nvPr/>
        </p:nvSpPr>
        <p:spPr>
          <a:xfrm>
            <a:off x="4409830" y="3323987"/>
            <a:ext cx="2652747" cy="1600423"/>
          </a:xfrm>
          <a:prstGeom prst="roundRect">
            <a:avLst>
              <a:gd name="adj" fmla="val 11903"/>
            </a:avLst>
          </a:prstGeom>
          <a:blipFill>
            <a:blip r:embed="rId11"/>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spcBef>
                <a:spcPts val="600"/>
              </a:spcBef>
              <a:defRPr sz="2200">
                <a:solidFill>
                  <a:srgbClr val="FFFFFE"/>
                </a:solidFill>
              </a:defRPr>
            </a:lvl1pPr>
          </a:lstStyle>
          <a:p>
            <a:pPr lvl="0">
              <a:defRPr sz="1800">
                <a:solidFill>
                  <a:srgbClr val="000000"/>
                </a:solidFill>
              </a:defRPr>
            </a:pPr>
            <a:r>
              <a:rPr sz="2200">
                <a:solidFill>
                  <a:srgbClr val="FFFFFE"/>
                </a:solidFill>
              </a:rPr>
              <a:t>Significance for Hbb 3.9σ (8.8σ) for 300/fb (3000/fb)</a:t>
            </a:r>
          </a:p>
        </p:txBody>
      </p:sp>
      <p:sp>
        <p:nvSpPr>
          <p:cNvPr id="746" name="Shape 746"/>
          <p:cNvSpPr/>
          <p:nvPr/>
        </p:nvSpPr>
        <p:spPr>
          <a:xfrm>
            <a:off x="4563598" y="6239804"/>
            <a:ext cx="2345212" cy="1600423"/>
          </a:xfrm>
          <a:prstGeom prst="roundRect">
            <a:avLst>
              <a:gd name="adj" fmla="val 11903"/>
            </a:avLst>
          </a:prstGeom>
          <a:blipFill>
            <a:blip r:embed="rId11"/>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spcBef>
                <a:spcPts val="600"/>
              </a:spcBef>
              <a:defRPr sz="2200">
                <a:solidFill>
                  <a:srgbClr val="FFFFFE"/>
                </a:solidFill>
              </a:defRPr>
            </a:lvl1pPr>
          </a:lstStyle>
          <a:p>
            <a:pPr lvl="0">
              <a:defRPr sz="1800">
                <a:solidFill>
                  <a:srgbClr val="000000"/>
                </a:solidFill>
              </a:defRPr>
            </a:pPr>
            <a:r>
              <a:rPr sz="2200">
                <a:solidFill>
                  <a:srgbClr val="FFFFFE"/>
                </a:solidFill>
              </a:rPr>
              <a:t>Significance for Hmm 2.3σ (7.0σ) for 300/fb (3000/fb)</a:t>
            </a:r>
          </a:p>
        </p:txBody>
      </p:sp>
      <p:sp>
        <p:nvSpPr>
          <p:cNvPr id="747" name="Shape 747"/>
          <p:cNvSpPr/>
          <p:nvPr/>
        </p:nvSpPr>
        <p:spPr>
          <a:xfrm rot="21597054">
            <a:off x="4477117" y="4969646"/>
            <a:ext cx="2518173" cy="368301"/>
          </a:xfrm>
          <a:prstGeom prst="rect">
            <a:avLst/>
          </a:prstGeom>
          <a:blipFill>
            <a:blip r:embed="rId12"/>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ATL-PHYS-PUB-2014-011</a:t>
            </a:r>
          </a:p>
        </p:txBody>
      </p:sp>
      <p:sp>
        <p:nvSpPr>
          <p:cNvPr id="748" name="Shape 748"/>
          <p:cNvSpPr/>
          <p:nvPr/>
        </p:nvSpPr>
        <p:spPr>
          <a:xfrm rot="21597054">
            <a:off x="5243314" y="9147611"/>
            <a:ext cx="2518172" cy="368301"/>
          </a:xfrm>
          <a:prstGeom prst="rect">
            <a:avLst/>
          </a:prstGeom>
          <a:blipFill>
            <a:blip r:embed="rId12"/>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ATL-PHYS-PUB-2014-016</a:t>
            </a:r>
          </a:p>
        </p:txBody>
      </p:sp>
      <p:pic>
        <p:nvPicPr>
          <p:cNvPr id="749" name=""/>
          <p:cNvPicPr/>
          <p:nvPr/>
        </p:nvPicPr>
        <p:blipFill>
          <a:blip r:embed="rId13">
            <a:extLst/>
          </a:blip>
          <a:stretch>
            <a:fillRect/>
          </a:stretch>
        </p:blipFill>
        <p:spPr>
          <a:xfrm rot="7426382">
            <a:off x="3128848" y="5549334"/>
            <a:ext cx="1661731" cy="216127"/>
          </a:xfrm>
          <a:prstGeom prst="rect">
            <a:avLst/>
          </a:prstGeom>
        </p:spPr>
      </p:pic>
      <p:pic>
        <p:nvPicPr>
          <p:cNvPr id="751" name=""/>
          <p:cNvPicPr/>
          <p:nvPr/>
        </p:nvPicPr>
        <p:blipFill>
          <a:blip r:embed="rId14">
            <a:extLst/>
          </a:blip>
          <a:stretch>
            <a:fillRect/>
          </a:stretch>
        </p:blipFill>
        <p:spPr>
          <a:xfrm rot="10800000">
            <a:off x="3390995" y="7892711"/>
            <a:ext cx="1150418" cy="216126"/>
          </a:xfrm>
          <a:prstGeom prst="rect">
            <a:avLst/>
          </a:prstGeom>
        </p:spPr>
      </p:pic>
      <p:sp>
        <p:nvSpPr>
          <p:cNvPr id="753" name="Shape 753"/>
          <p:cNvSpPr/>
          <p:nvPr/>
        </p:nvSpPr>
        <p:spPr>
          <a:xfrm rot="21597054">
            <a:off x="4477117" y="7880124"/>
            <a:ext cx="2518173" cy="368301"/>
          </a:xfrm>
          <a:prstGeom prst="rect">
            <a:avLst/>
          </a:prstGeom>
          <a:blipFill>
            <a:blip r:embed="rId12"/>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ATL-PHYS-PUB-2013-014</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nvSpPr>
        <p:spPr>
          <a:xfrm>
            <a:off x="591010" y="6570422"/>
            <a:ext cx="4256706" cy="1024975"/>
          </a:xfrm>
          <a:prstGeom prst="roundRect">
            <a:avLst>
              <a:gd name="adj" fmla="val 25799"/>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spcBef>
                <a:spcPts val="600"/>
              </a:spcBef>
              <a:defRPr sz="1800"/>
            </a:pPr>
            <a:r>
              <a:rPr sz="2200">
                <a:solidFill>
                  <a:srgbClr val="FFFFFE"/>
                </a:solidFill>
              </a:rPr>
              <a:t>Mass of the Higgs</a:t>
            </a:r>
            <a:endParaRPr sz="2200">
              <a:solidFill>
                <a:srgbClr val="FFFFFE"/>
              </a:solidFill>
            </a:endParaRPr>
          </a:p>
          <a:p>
            <a:pPr lvl="0" algn="l">
              <a:spcBef>
                <a:spcPts val="600"/>
              </a:spcBef>
              <a:defRPr sz="1800"/>
            </a:pPr>
            <a:r>
              <a:rPr sz="2200">
                <a:solidFill>
                  <a:srgbClr val="FFFFFF"/>
                </a:solidFill>
              </a:rPr>
              <a:t>m</a:t>
            </a:r>
            <a:r>
              <a:rPr baseline="-31000" sz="2200">
                <a:solidFill>
                  <a:srgbClr val="FFFFFF"/>
                </a:solidFill>
              </a:rPr>
              <a:t>H</a:t>
            </a:r>
            <a:r>
              <a:rPr baseline="-25000" sz="2200">
                <a:solidFill>
                  <a:srgbClr val="FFFFFF"/>
                </a:solidFill>
              </a:rPr>
              <a:t> </a:t>
            </a:r>
            <a:r>
              <a:rPr sz="2200">
                <a:solidFill>
                  <a:srgbClr val="FFFFFF"/>
                </a:solidFill>
              </a:rPr>
              <a:t>= 125.36±0.37</a:t>
            </a:r>
            <a:r>
              <a:rPr baseline="-25000" sz="2200">
                <a:solidFill>
                  <a:srgbClr val="FFFFFF"/>
                </a:solidFill>
              </a:rPr>
              <a:t>stat</a:t>
            </a:r>
            <a:r>
              <a:rPr sz="2200">
                <a:solidFill>
                  <a:srgbClr val="FFFFFF"/>
                </a:solidFill>
              </a:rPr>
              <a:t>±0.18</a:t>
            </a:r>
            <a:r>
              <a:rPr baseline="-25000" sz="2200">
                <a:solidFill>
                  <a:srgbClr val="FFFFFF"/>
                </a:solidFill>
              </a:rPr>
              <a:t>sys </a:t>
            </a:r>
            <a:r>
              <a:rPr sz="2200">
                <a:solidFill>
                  <a:srgbClr val="FFFFFF"/>
                </a:solidFill>
              </a:rPr>
              <a:t>GeV</a:t>
            </a:r>
          </a:p>
        </p:txBody>
      </p:sp>
      <p:sp>
        <p:nvSpPr>
          <p:cNvPr id="127" name="Shape 127"/>
          <p:cNvSpPr/>
          <p:nvPr>
            <p:ph type="title"/>
          </p:nvPr>
        </p:nvSpPr>
        <p:spPr>
          <a:prstGeom prst="rect">
            <a:avLst/>
          </a:prstGeom>
        </p:spPr>
        <p:txBody>
          <a:bodyPr/>
          <a:lstStyle/>
          <a:p>
            <a:pPr lvl="0">
              <a:defRPr sz="1800">
                <a:solidFill>
                  <a:srgbClr val="000000"/>
                </a:solidFill>
              </a:defRPr>
            </a:pPr>
            <a:r>
              <a:rPr sz="4400">
                <a:solidFill>
                  <a:srgbClr val="FFFFFE"/>
                </a:solidFill>
              </a:rPr>
              <a:t>“Higgs-like”, ‘a’ Higgs, ‘the’ Higgs? </a:t>
            </a:r>
          </a:p>
        </p:txBody>
      </p:sp>
      <p:sp>
        <p:nvSpPr>
          <p:cNvPr id="128" name="Shape 128"/>
          <p:cNvSpPr/>
          <p:nvPr>
            <p:ph type="sldNum" sz="quarter" idx="2"/>
          </p:nvPr>
        </p:nvSpPr>
        <p:spPr>
          <a:xfrm>
            <a:off x="12032642" y="9194800"/>
            <a:ext cx="204416" cy="3175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29" name="pasted-image.png"/>
          <p:cNvPicPr/>
          <p:nvPr/>
        </p:nvPicPr>
        <p:blipFill>
          <a:blip r:embed="rId4">
            <a:extLst/>
          </a:blip>
          <a:stretch>
            <a:fillRect/>
          </a:stretch>
        </p:blipFill>
        <p:spPr>
          <a:xfrm>
            <a:off x="629110" y="1108294"/>
            <a:ext cx="4256706" cy="5411067"/>
          </a:xfrm>
          <a:prstGeom prst="rect">
            <a:avLst/>
          </a:prstGeom>
          <a:ln w="12700">
            <a:miter lim="400000"/>
          </a:ln>
        </p:spPr>
      </p:pic>
      <p:sp>
        <p:nvSpPr>
          <p:cNvPr id="130" name="Shape 130"/>
          <p:cNvSpPr/>
          <p:nvPr/>
        </p:nvSpPr>
        <p:spPr>
          <a:xfrm rot="23355">
            <a:off x="2179954" y="9186044"/>
            <a:ext cx="1078819" cy="368301"/>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1406.3827</a:t>
            </a:r>
          </a:p>
        </p:txBody>
      </p:sp>
      <p:sp>
        <p:nvSpPr>
          <p:cNvPr id="131" name="Shape 131"/>
          <p:cNvSpPr/>
          <p:nvPr/>
        </p:nvSpPr>
        <p:spPr>
          <a:xfrm rot="23355">
            <a:off x="1285598" y="8742758"/>
            <a:ext cx="2867530" cy="368301"/>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ATLAS-CONF-2014-042</a:t>
            </a:r>
          </a:p>
        </p:txBody>
      </p:sp>
      <p:sp>
        <p:nvSpPr>
          <p:cNvPr id="132" name="Shape 132"/>
          <p:cNvSpPr/>
          <p:nvPr/>
        </p:nvSpPr>
        <p:spPr>
          <a:xfrm>
            <a:off x="591010" y="7646458"/>
            <a:ext cx="4256706" cy="1024975"/>
          </a:xfrm>
          <a:prstGeom prst="roundRect">
            <a:avLst>
              <a:gd name="adj" fmla="val 22178"/>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spcBef>
                <a:spcPts val="600"/>
              </a:spcBef>
              <a:defRPr sz="1800"/>
            </a:pPr>
            <a:r>
              <a:rPr sz="2200">
                <a:solidFill>
                  <a:srgbClr val="FFFFFE"/>
                </a:solidFill>
              </a:rPr>
              <a:t>Width of the Higgs</a:t>
            </a:r>
            <a:endParaRPr sz="2200">
              <a:solidFill>
                <a:srgbClr val="FFFFFE"/>
              </a:solidFill>
            </a:endParaRPr>
          </a:p>
          <a:p>
            <a:pPr lvl="0">
              <a:spcBef>
                <a:spcPts val="600"/>
              </a:spcBef>
              <a:defRPr sz="1800"/>
            </a:pPr>
            <a:r>
              <a:rPr sz="2200">
                <a:solidFill>
                  <a:srgbClr val="FFFFFE"/>
                </a:solidFill>
              </a:rPr>
              <a:t>4.8 &lt; Γ</a:t>
            </a:r>
            <a:r>
              <a:rPr baseline="-5999" sz="2200">
                <a:solidFill>
                  <a:srgbClr val="FFFFFE"/>
                </a:solidFill>
              </a:rPr>
              <a:t>H</a:t>
            </a:r>
            <a:r>
              <a:rPr sz="2200">
                <a:solidFill>
                  <a:srgbClr val="FFFFFE"/>
                </a:solidFill>
              </a:rPr>
              <a:t>/Γ</a:t>
            </a:r>
            <a:r>
              <a:rPr baseline="31999" sz="2200">
                <a:solidFill>
                  <a:srgbClr val="FFFFFE"/>
                </a:solidFill>
              </a:rPr>
              <a:t>SM</a:t>
            </a:r>
            <a:r>
              <a:rPr baseline="-5999" sz="2200">
                <a:solidFill>
                  <a:srgbClr val="FFFFFE"/>
                </a:solidFill>
              </a:rPr>
              <a:t>H </a:t>
            </a:r>
            <a:r>
              <a:rPr sz="2200">
                <a:solidFill>
                  <a:srgbClr val="FFFFFE"/>
                </a:solidFill>
              </a:rPr>
              <a:t>&lt;7 .7 (95%CL)</a:t>
            </a:r>
          </a:p>
        </p:txBody>
      </p:sp>
      <p:sp>
        <p:nvSpPr>
          <p:cNvPr id="133" name="Shape 133"/>
          <p:cNvSpPr/>
          <p:nvPr>
            <p:ph type="body" idx="1"/>
          </p:nvPr>
        </p:nvSpPr>
        <p:spPr>
          <a:xfrm>
            <a:off x="5040198" y="1101776"/>
            <a:ext cx="7777974" cy="7651496"/>
          </a:xfrm>
          <a:prstGeom prst="rect">
            <a:avLst/>
          </a:prstGeom>
        </p:spPr>
        <p:txBody>
          <a:bodyPr/>
          <a:lstStyle/>
          <a:p>
            <a:pPr lvl="0">
              <a:buBlip>
                <a:blip r:embed="rId6"/>
              </a:buBlip>
              <a:defRPr sz="1800"/>
            </a:pPr>
            <a:r>
              <a:rPr sz="2400"/>
              <a:t>Based on the extraordinary program developed by both the ATLAS and CMS collaborations, it looks like we have discovered “the” Higgs boson</a:t>
            </a:r>
            <a:endParaRPr sz="2400"/>
          </a:p>
          <a:p>
            <a:pPr lvl="1">
              <a:buBlip>
                <a:blip r:embed="rId6"/>
              </a:buBlip>
              <a:defRPr sz="1800"/>
            </a:pPr>
            <a:r>
              <a:rPr sz="2200"/>
              <a:t>data provide evidence for the spin-0 nature of the boson, with positive parity being strongly preferred</a:t>
            </a:r>
            <a:endParaRPr sz="2200"/>
          </a:p>
          <a:p>
            <a:pPr lvl="0">
              <a:buBlip>
                <a:blip r:embed="rId6"/>
              </a:buBlip>
              <a:defRPr sz="1800"/>
            </a:pPr>
            <a:r>
              <a:rPr sz="2400">
                <a:latin typeface="Gill Sans SemiBold"/>
                <a:ea typeface="Gill Sans SemiBold"/>
                <a:cs typeface="Gill Sans SemiBold"/>
                <a:sym typeface="Gill Sans SemiBold"/>
              </a:rPr>
              <a:t>The SM is now a UV complete theory of strong, weak, and EM forces possibly valid till the Plank scale</a:t>
            </a: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 name="Shape 757"/>
          <p:cNvSpPr/>
          <p:nvPr>
            <p:ph type="title"/>
          </p:nvPr>
        </p:nvSpPr>
        <p:spPr>
          <a:prstGeom prst="rect">
            <a:avLst/>
          </a:prstGeom>
        </p:spPr>
        <p:txBody>
          <a:bodyPr/>
          <a:lstStyle/>
          <a:p>
            <a:pPr lvl="0">
              <a:defRPr sz="1800">
                <a:solidFill>
                  <a:srgbClr val="000000"/>
                </a:solidFill>
              </a:defRPr>
            </a:pPr>
            <a:r>
              <a:rPr sz="4400">
                <a:solidFill>
                  <a:srgbClr val="FFFFFE"/>
                </a:solidFill>
              </a:rPr>
              <a:t>Mass dependence on Couplings</a:t>
            </a:r>
          </a:p>
        </p:txBody>
      </p:sp>
      <p:sp>
        <p:nvSpPr>
          <p:cNvPr id="758" name="Shape 758"/>
          <p:cNvSpPr/>
          <p:nvPr>
            <p:ph type="body" idx="1"/>
          </p:nvPr>
        </p:nvSpPr>
        <p:spPr>
          <a:prstGeom prst="rect">
            <a:avLst/>
          </a:prstGeom>
        </p:spPr>
        <p:txBody>
          <a:bodyPr/>
          <a:lstStyle>
            <a:lvl1pPr>
              <a:buBlip>
                <a:blip r:embed="rId2"/>
              </a:buBlip>
            </a:lvl1pPr>
          </a:lstStyle>
          <a:p>
            <a:pPr lvl="0">
              <a:defRPr sz="1800"/>
            </a:pPr>
            <a:r>
              <a:rPr sz="2400"/>
              <a:t> “Reduced” coupling scale factors yi defined to test the predicted relationship between the Higgs boson couplings and the SM particle masses</a:t>
            </a:r>
          </a:p>
        </p:txBody>
      </p:sp>
      <p:sp>
        <p:nvSpPr>
          <p:cNvPr id="759" name="Shape 75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760" name="pasted-image.png"/>
          <p:cNvPicPr/>
          <p:nvPr/>
        </p:nvPicPr>
        <p:blipFill>
          <a:blip r:embed="rId3">
            <a:extLst/>
          </a:blip>
          <a:stretch>
            <a:fillRect/>
          </a:stretch>
        </p:blipFill>
        <p:spPr>
          <a:xfrm>
            <a:off x="4682995" y="2234805"/>
            <a:ext cx="7349766" cy="7168570"/>
          </a:xfrm>
          <a:prstGeom prst="rect">
            <a:avLst/>
          </a:prstGeom>
          <a:ln w="12700">
            <a:miter lim="400000"/>
          </a:ln>
        </p:spPr>
      </p:pic>
      <p:pic>
        <p:nvPicPr>
          <p:cNvPr id="761" name="pasted-image.png"/>
          <p:cNvPicPr/>
          <p:nvPr/>
        </p:nvPicPr>
        <p:blipFill>
          <a:blip r:embed="rId4">
            <a:extLst/>
          </a:blip>
          <a:stretch>
            <a:fillRect/>
          </a:stretch>
        </p:blipFill>
        <p:spPr>
          <a:xfrm>
            <a:off x="89635" y="3976011"/>
            <a:ext cx="4964902" cy="1268635"/>
          </a:xfrm>
          <a:prstGeom prst="rect">
            <a:avLst/>
          </a:prstGeom>
          <a:ln w="12700">
            <a:miter lim="400000"/>
          </a:ln>
        </p:spPr>
      </p:pic>
      <p:pic>
        <p:nvPicPr>
          <p:cNvPr id="762" name="pasted-image.png"/>
          <p:cNvPicPr/>
          <p:nvPr/>
        </p:nvPicPr>
        <p:blipFill>
          <a:blip r:embed="rId5">
            <a:extLst/>
          </a:blip>
          <a:stretch>
            <a:fillRect/>
          </a:stretch>
        </p:blipFill>
        <p:spPr>
          <a:xfrm>
            <a:off x="120060" y="5255945"/>
            <a:ext cx="4314797" cy="1126290"/>
          </a:xfrm>
          <a:prstGeom prst="rect">
            <a:avLst/>
          </a:prstGeom>
          <a:ln w="12700">
            <a:miter lim="400000"/>
          </a:ln>
        </p:spPr>
      </p:pic>
      <p:sp>
        <p:nvSpPr>
          <p:cNvPr id="763" name="Shape 763"/>
          <p:cNvSpPr/>
          <p:nvPr/>
        </p:nvSpPr>
        <p:spPr>
          <a:xfrm rot="16177866">
            <a:off x="-942711" y="7762557"/>
            <a:ext cx="2518172" cy="368301"/>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ATL-PHYS-PUB-2014-016</a:t>
            </a: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5" name="Shape 765"/>
          <p:cNvSpPr/>
          <p:nvPr>
            <p:ph type="title"/>
          </p:nvPr>
        </p:nvSpPr>
        <p:spPr>
          <a:prstGeom prst="rect">
            <a:avLst/>
          </a:prstGeom>
        </p:spPr>
        <p:txBody>
          <a:bodyPr/>
          <a:lstStyle/>
          <a:p>
            <a:pPr lvl="0">
              <a:defRPr sz="1800">
                <a:solidFill>
                  <a:srgbClr val="000000"/>
                </a:solidFill>
              </a:defRPr>
            </a:pPr>
            <a:r>
              <a:rPr sz="4400">
                <a:solidFill>
                  <a:srgbClr val="FFFFFE"/>
                </a:solidFill>
              </a:rPr>
              <a:t>Higgs Pair Production in bbγγ at ATLAS</a:t>
            </a:r>
          </a:p>
        </p:txBody>
      </p:sp>
      <p:sp>
        <p:nvSpPr>
          <p:cNvPr id="766" name="Shape 766"/>
          <p:cNvSpPr/>
          <p:nvPr>
            <p:ph type="body" idx="1"/>
          </p:nvPr>
        </p:nvSpPr>
        <p:spPr>
          <a:xfrm>
            <a:off x="647700" y="1231900"/>
            <a:ext cx="6980061" cy="7651495"/>
          </a:xfrm>
          <a:prstGeom prst="rect">
            <a:avLst/>
          </a:prstGeom>
        </p:spPr>
        <p:txBody>
          <a:bodyPr/>
          <a:lstStyle/>
          <a:p>
            <a:pPr lvl="0">
              <a:spcBef>
                <a:spcPts val="1000"/>
              </a:spcBef>
              <a:buBlip>
                <a:blip r:embed="rId2"/>
              </a:buBlip>
              <a:defRPr sz="1800"/>
            </a:pPr>
            <a:r>
              <a:rPr sz="2400"/>
              <a:t>Measurement of the Higgs pair production to probe the trilinear coupling and thus the Higgs potential</a:t>
            </a:r>
            <a:endParaRPr sz="2400"/>
          </a:p>
          <a:p>
            <a:pPr lvl="0">
              <a:spcBef>
                <a:spcPts val="1000"/>
              </a:spcBef>
              <a:buBlip>
                <a:blip r:embed="rId2"/>
              </a:buBlip>
              <a:defRPr sz="1800"/>
            </a:pPr>
            <a:r>
              <a:rPr sz="2400"/>
              <a:t>Negative interference between the box and s-channel leading to suppression of event yield</a:t>
            </a:r>
          </a:p>
        </p:txBody>
      </p:sp>
      <p:sp>
        <p:nvSpPr>
          <p:cNvPr id="767" name="Shape 76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768" name="Shape 768"/>
          <p:cNvSpPr/>
          <p:nvPr/>
        </p:nvSpPr>
        <p:spPr>
          <a:xfrm rot="16187272">
            <a:off x="-988153" y="7871600"/>
            <a:ext cx="2518173" cy="368301"/>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ATL-PHYS-PUB-2014-019</a:t>
            </a:r>
          </a:p>
        </p:txBody>
      </p:sp>
      <p:pic>
        <p:nvPicPr>
          <p:cNvPr id="769" name="pasted-image.png"/>
          <p:cNvPicPr/>
          <p:nvPr/>
        </p:nvPicPr>
        <p:blipFill>
          <a:blip r:embed="rId4">
            <a:extLst/>
          </a:blip>
          <a:stretch>
            <a:fillRect/>
          </a:stretch>
        </p:blipFill>
        <p:spPr>
          <a:xfrm>
            <a:off x="7815717" y="1079024"/>
            <a:ext cx="4871968" cy="3277030"/>
          </a:xfrm>
          <a:prstGeom prst="rect">
            <a:avLst/>
          </a:prstGeom>
          <a:ln w="12700">
            <a:miter lim="400000"/>
          </a:ln>
        </p:spPr>
      </p:pic>
      <p:pic>
        <p:nvPicPr>
          <p:cNvPr id="770" name="pasted-image.png"/>
          <p:cNvPicPr/>
          <p:nvPr/>
        </p:nvPicPr>
        <p:blipFill>
          <a:blip r:embed="rId5">
            <a:extLst/>
          </a:blip>
          <a:stretch>
            <a:fillRect/>
          </a:stretch>
        </p:blipFill>
        <p:spPr>
          <a:xfrm>
            <a:off x="5887664" y="4419077"/>
            <a:ext cx="6624069" cy="3981133"/>
          </a:xfrm>
          <a:prstGeom prst="rect">
            <a:avLst/>
          </a:prstGeom>
          <a:ln w="12700">
            <a:miter lim="400000"/>
          </a:ln>
        </p:spPr>
      </p:pic>
      <p:grpSp>
        <p:nvGrpSpPr>
          <p:cNvPr id="773" name="Group 773"/>
          <p:cNvGrpSpPr/>
          <p:nvPr/>
        </p:nvGrpSpPr>
        <p:grpSpPr>
          <a:xfrm>
            <a:off x="647700" y="2939346"/>
            <a:ext cx="6980061" cy="1416708"/>
            <a:chOff x="0" y="0"/>
            <a:chExt cx="6980060" cy="1416707"/>
          </a:xfrm>
        </p:grpSpPr>
        <p:pic>
          <p:nvPicPr>
            <p:cNvPr id="771" name="pasted-image.png"/>
            <p:cNvPicPr/>
            <p:nvPr/>
          </p:nvPicPr>
          <p:blipFill>
            <a:blip r:embed="rId6">
              <a:extLst/>
            </a:blip>
            <a:stretch>
              <a:fillRect/>
            </a:stretch>
          </p:blipFill>
          <p:spPr>
            <a:xfrm>
              <a:off x="0" y="129257"/>
              <a:ext cx="6980061" cy="1287451"/>
            </a:xfrm>
            <a:prstGeom prst="rect">
              <a:avLst/>
            </a:prstGeom>
            <a:ln w="12700" cap="flat">
              <a:noFill/>
              <a:miter lim="400000"/>
            </a:ln>
            <a:effectLst/>
          </p:spPr>
        </p:pic>
        <p:sp>
          <p:nvSpPr>
            <p:cNvPr id="772" name="Shape 772"/>
            <p:cNvSpPr/>
            <p:nvPr/>
          </p:nvSpPr>
          <p:spPr>
            <a:xfrm>
              <a:off x="5286597" y="0"/>
              <a:ext cx="1364747" cy="280742"/>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pic>
        <p:nvPicPr>
          <p:cNvPr id="774" name=""/>
          <p:cNvPicPr/>
          <p:nvPr/>
        </p:nvPicPr>
        <p:blipFill>
          <a:blip r:embed="rId7">
            <a:extLst/>
          </a:blip>
          <a:stretch>
            <a:fillRect/>
          </a:stretch>
        </p:blipFill>
        <p:spPr>
          <a:xfrm>
            <a:off x="5758740" y="7993380"/>
            <a:ext cx="6881916" cy="486918"/>
          </a:xfrm>
          <a:prstGeom prst="rect">
            <a:avLst/>
          </a:prstGeom>
        </p:spPr>
      </p:pic>
      <p:grpSp>
        <p:nvGrpSpPr>
          <p:cNvPr id="778" name="Group 778"/>
          <p:cNvGrpSpPr/>
          <p:nvPr/>
        </p:nvGrpSpPr>
        <p:grpSpPr>
          <a:xfrm>
            <a:off x="647700" y="4253685"/>
            <a:ext cx="4464317" cy="4464318"/>
            <a:chOff x="0" y="0"/>
            <a:chExt cx="4464316" cy="4464316"/>
          </a:xfrm>
        </p:grpSpPr>
        <p:pic>
          <p:nvPicPr>
            <p:cNvPr id="776" name="pasted-image.png"/>
            <p:cNvPicPr/>
            <p:nvPr/>
          </p:nvPicPr>
          <p:blipFill>
            <a:blip r:embed="rId8">
              <a:extLst/>
            </a:blip>
            <a:stretch>
              <a:fillRect/>
            </a:stretch>
          </p:blipFill>
          <p:spPr>
            <a:xfrm>
              <a:off x="0" y="0"/>
              <a:ext cx="4464317" cy="4464317"/>
            </a:xfrm>
            <a:prstGeom prst="rect">
              <a:avLst/>
            </a:prstGeom>
            <a:ln w="12700" cap="flat">
              <a:noFill/>
              <a:miter lim="400000"/>
            </a:ln>
            <a:effectLst/>
          </p:spPr>
        </p:pic>
        <p:sp>
          <p:nvSpPr>
            <p:cNvPr id="777" name="Shape 777"/>
            <p:cNvSpPr/>
            <p:nvPr/>
          </p:nvSpPr>
          <p:spPr>
            <a:xfrm>
              <a:off x="2287169" y="1908755"/>
              <a:ext cx="1829384" cy="451852"/>
            </a:xfrm>
            <a:prstGeom prst="roundRect">
              <a:avLst>
                <a:gd name="adj" fmla="val 40984"/>
              </a:avLst>
            </a:prstGeom>
            <a:solidFill>
              <a:srgbClr val="51A7F9"/>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000"/>
              </a:lvl1pPr>
            </a:lstStyle>
            <a:p>
              <a:pPr lvl="0">
                <a:defRPr sz="1800"/>
              </a:pPr>
              <a:r>
                <a:rPr sz="2000"/>
                <a:t>bbɣɣ</a:t>
              </a:r>
            </a:p>
          </p:txBody>
        </p:sp>
      </p:grpSp>
      <p:sp>
        <p:nvSpPr>
          <p:cNvPr id="779" name="Shape 779"/>
          <p:cNvSpPr/>
          <p:nvPr/>
        </p:nvSpPr>
        <p:spPr>
          <a:xfrm>
            <a:off x="1111256" y="8728202"/>
            <a:ext cx="10782288" cy="958596"/>
          </a:xfrm>
          <a:prstGeom prst="roundRect">
            <a:avLst>
              <a:gd name="adj" fmla="val 19873"/>
            </a:avLst>
          </a:prstGeom>
          <a:blipFill>
            <a:blip r:embed="rId9"/>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defTabSz="457200">
              <a:spcBef>
                <a:spcPts val="1200"/>
              </a:spcBef>
              <a:defRPr sz="2000">
                <a:solidFill>
                  <a:srgbClr val="FFFFFE"/>
                </a:solidFill>
              </a:defRPr>
            </a:lvl1pPr>
          </a:lstStyle>
          <a:p>
            <a:pPr lvl="0">
              <a:defRPr sz="1800">
                <a:solidFill>
                  <a:srgbClr val="000000"/>
                </a:solidFill>
              </a:defRPr>
            </a:pPr>
            <a:r>
              <a:rPr sz="2000">
                <a:solidFill>
                  <a:srgbClr val="FFFFFE"/>
                </a:solidFill>
              </a:rPr>
              <a:t>ATLAS and CMS are discussing the analyses to continue and better understand the remaining differences and explore avenues for sensitivity improvement</a:t>
            </a: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 name="Shape 781"/>
          <p:cNvSpPr/>
          <p:nvPr>
            <p:ph type="title"/>
          </p:nvPr>
        </p:nvSpPr>
        <p:spPr>
          <a:prstGeom prst="rect">
            <a:avLst/>
          </a:prstGeom>
        </p:spPr>
        <p:txBody>
          <a:bodyPr/>
          <a:lstStyle/>
          <a:p>
            <a:pPr lvl="0">
              <a:defRPr sz="1800">
                <a:solidFill>
                  <a:srgbClr val="000000"/>
                </a:solidFill>
              </a:defRPr>
            </a:pPr>
            <a:r>
              <a:rPr sz="4400">
                <a:solidFill>
                  <a:srgbClr val="FFFFFE"/>
                </a:solidFill>
              </a:rPr>
              <a:t>Search For Dark Matter</a:t>
            </a:r>
          </a:p>
        </p:txBody>
      </p:sp>
      <p:sp>
        <p:nvSpPr>
          <p:cNvPr id="782" name="Shape 7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783" name="pasted-image.pdf"/>
          <p:cNvPicPr/>
          <p:nvPr/>
        </p:nvPicPr>
        <p:blipFill>
          <a:blip r:embed="rId2">
            <a:extLst/>
          </a:blip>
          <a:stretch>
            <a:fillRect/>
          </a:stretch>
        </p:blipFill>
        <p:spPr>
          <a:xfrm>
            <a:off x="2987716" y="1722012"/>
            <a:ext cx="7819424" cy="6309576"/>
          </a:xfrm>
          <a:prstGeom prst="rect">
            <a:avLst/>
          </a:prstGeom>
          <a:ln w="12700">
            <a:miter lim="400000"/>
          </a:ln>
        </p:spPr>
      </p:pic>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Shape 785"/>
          <p:cNvSpPr/>
          <p:nvPr>
            <p:ph type="title"/>
          </p:nvPr>
        </p:nvSpPr>
        <p:spPr>
          <a:prstGeom prst="rect">
            <a:avLst/>
          </a:prstGeom>
        </p:spPr>
        <p:txBody>
          <a:bodyPr/>
          <a:lstStyle/>
          <a:p>
            <a:pPr lvl="0">
              <a:defRPr sz="1800">
                <a:solidFill>
                  <a:srgbClr val="000000"/>
                </a:solidFill>
              </a:defRPr>
            </a:pPr>
            <a:r>
              <a:rPr sz="4400">
                <a:solidFill>
                  <a:srgbClr val="FFFFFE"/>
                </a:solidFill>
              </a:rPr>
              <a:t>Sensitivity to Dark Matter</a:t>
            </a:r>
          </a:p>
        </p:txBody>
      </p:sp>
      <p:sp>
        <p:nvSpPr>
          <p:cNvPr id="786" name="Shape 78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787" name="Shape 787"/>
          <p:cNvSpPr/>
          <p:nvPr>
            <p:ph type="body" idx="1"/>
          </p:nvPr>
        </p:nvSpPr>
        <p:spPr>
          <a:xfrm>
            <a:off x="105801" y="1091329"/>
            <a:ext cx="12320956" cy="2772729"/>
          </a:xfrm>
          <a:prstGeom prst="rect">
            <a:avLst/>
          </a:prstGeom>
        </p:spPr>
        <p:txBody>
          <a:bodyPr/>
          <a:lstStyle/>
          <a:p>
            <a:pPr lvl="0">
              <a:spcBef>
                <a:spcPts val="1200"/>
              </a:spcBef>
              <a:buBlip>
                <a:blip r:embed="rId3"/>
              </a:buBlip>
              <a:defRPr sz="1800"/>
            </a:pPr>
            <a:r>
              <a:rPr sz="2400"/>
              <a:t>Direct search for Dark Matter</a:t>
            </a:r>
            <a:r>
              <a:rPr sz="2400"/>
              <a:t> using mono-jet approach, EFT interpretation</a:t>
            </a:r>
            <a:endParaRPr sz="2400"/>
          </a:p>
          <a:p>
            <a:pPr lvl="0">
              <a:spcBef>
                <a:spcPts val="1200"/>
              </a:spcBef>
              <a:buBlip>
                <a:blip r:embed="rId3"/>
              </a:buBlip>
              <a:defRPr sz="1800"/>
            </a:pPr>
            <a:r>
              <a:rPr sz="2400">
                <a:solidFill>
                  <a:srgbClr val="FFFFFF"/>
                </a:solidFill>
              </a:rPr>
              <a:t>“Higgs portal”</a:t>
            </a:r>
            <a:r>
              <a:rPr sz="2400">
                <a:solidFill>
                  <a:srgbClr val="FFFFFF"/>
                </a:solidFill>
              </a:rPr>
              <a:t> </a:t>
            </a:r>
            <a:r>
              <a:rPr sz="2400"/>
              <a:t>models introduce an additional weakly-interacting massive particle (WIMP) as a dark matter candidate</a:t>
            </a:r>
            <a:endParaRPr sz="2400"/>
          </a:p>
          <a:p>
            <a:pPr lvl="2" marL="734290" indent="-277090">
              <a:spcBef>
                <a:spcPts val="1000"/>
              </a:spcBef>
              <a:buBlip>
                <a:blip r:embed="rId3"/>
              </a:buBlip>
              <a:defRPr sz="1800"/>
            </a:pPr>
            <a:r>
              <a:rPr sz="2200"/>
              <a:t>very weakly interacting with the SM particles, except for the Higgs boson</a:t>
            </a:r>
            <a:endParaRPr sz="2200"/>
          </a:p>
          <a:p>
            <a:pPr lvl="2" marL="734290" indent="-277090">
              <a:spcBef>
                <a:spcPts val="1000"/>
              </a:spcBef>
              <a:buBlip>
                <a:blip r:embed="rId3"/>
              </a:buBlip>
              <a:defRPr sz="1800"/>
            </a:pPr>
            <a:r>
              <a:rPr sz="2200"/>
              <a:t>ATLAS BR(H</a:t>
            </a:r>
            <a:r>
              <a:rPr baseline="-5999" sz="2200"/>
              <a:t>inv</a:t>
            </a:r>
            <a:r>
              <a:rPr sz="2200"/>
              <a:t>)&lt;0.22 (0.13) with 300/fb (3000/fb)</a:t>
            </a:r>
          </a:p>
        </p:txBody>
      </p:sp>
      <p:grpSp>
        <p:nvGrpSpPr>
          <p:cNvPr id="794" name="Group 794"/>
          <p:cNvGrpSpPr/>
          <p:nvPr/>
        </p:nvGrpSpPr>
        <p:grpSpPr>
          <a:xfrm>
            <a:off x="3874" y="4968332"/>
            <a:ext cx="8459820" cy="3474285"/>
            <a:chOff x="0" y="0"/>
            <a:chExt cx="8459819" cy="3474284"/>
          </a:xfrm>
        </p:grpSpPr>
        <p:pic>
          <p:nvPicPr>
            <p:cNvPr id="788" name="pasted-image.tif"/>
            <p:cNvPicPr/>
            <p:nvPr/>
          </p:nvPicPr>
          <p:blipFill>
            <a:blip r:embed="rId4">
              <a:extLst/>
            </a:blip>
            <a:stretch>
              <a:fillRect/>
            </a:stretch>
          </p:blipFill>
          <p:spPr>
            <a:xfrm>
              <a:off x="4071835" y="0"/>
              <a:ext cx="4387985" cy="3474285"/>
            </a:xfrm>
            <a:prstGeom prst="rect">
              <a:avLst/>
            </a:prstGeom>
            <a:ln w="12700" cap="flat">
              <a:noFill/>
              <a:miter lim="400000"/>
            </a:ln>
            <a:effectLst/>
          </p:spPr>
        </p:pic>
        <p:pic>
          <p:nvPicPr>
            <p:cNvPr id="789" name="pasted-image.tif"/>
            <p:cNvPicPr/>
            <p:nvPr/>
          </p:nvPicPr>
          <p:blipFill>
            <a:blip r:embed="rId5">
              <a:extLst/>
            </a:blip>
            <a:stretch>
              <a:fillRect/>
            </a:stretch>
          </p:blipFill>
          <p:spPr>
            <a:xfrm>
              <a:off x="0" y="39129"/>
              <a:ext cx="4289144" cy="3396027"/>
            </a:xfrm>
            <a:prstGeom prst="rect">
              <a:avLst/>
            </a:prstGeom>
            <a:ln w="12700" cap="flat">
              <a:noFill/>
              <a:miter lim="400000"/>
            </a:ln>
            <a:effectLst/>
          </p:spPr>
        </p:pic>
        <p:pic>
          <p:nvPicPr>
            <p:cNvPr id="790" name=""/>
            <p:cNvPicPr/>
            <p:nvPr/>
          </p:nvPicPr>
          <p:blipFill>
            <a:blip r:embed="rId6">
              <a:extLst/>
            </a:blip>
            <a:stretch>
              <a:fillRect/>
            </a:stretch>
          </p:blipFill>
          <p:spPr>
            <a:xfrm rot="5400000">
              <a:off x="2474846" y="2323871"/>
              <a:ext cx="926367" cy="216126"/>
            </a:xfrm>
            <a:prstGeom prst="rect">
              <a:avLst/>
            </a:prstGeom>
            <a:effectLst/>
          </p:spPr>
        </p:pic>
        <p:pic>
          <p:nvPicPr>
            <p:cNvPr id="792" name=""/>
            <p:cNvPicPr/>
            <p:nvPr/>
          </p:nvPicPr>
          <p:blipFill>
            <a:blip r:embed="rId7">
              <a:extLst/>
            </a:blip>
            <a:stretch>
              <a:fillRect/>
            </a:stretch>
          </p:blipFill>
          <p:spPr>
            <a:xfrm rot="5400000">
              <a:off x="6771228" y="2323871"/>
              <a:ext cx="926368" cy="216126"/>
            </a:xfrm>
            <a:prstGeom prst="rect">
              <a:avLst/>
            </a:prstGeom>
            <a:effectLst/>
          </p:spPr>
        </p:pic>
      </p:grpSp>
      <p:sp>
        <p:nvSpPr>
          <p:cNvPr id="795" name="Shape 795"/>
          <p:cNvSpPr/>
          <p:nvPr/>
        </p:nvSpPr>
        <p:spPr>
          <a:xfrm rot="21572080">
            <a:off x="1537703" y="3901129"/>
            <a:ext cx="2518173" cy="368301"/>
          </a:xfrm>
          <a:prstGeom prst="rect">
            <a:avLst/>
          </a:prstGeom>
          <a:blipFill>
            <a:blip r:embed="rId8"/>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ATL-PHYS-PUB-2014-007</a:t>
            </a:r>
          </a:p>
        </p:txBody>
      </p:sp>
      <p:sp>
        <p:nvSpPr>
          <p:cNvPr id="796" name="Shape 796"/>
          <p:cNvSpPr/>
          <p:nvPr/>
        </p:nvSpPr>
        <p:spPr>
          <a:xfrm>
            <a:off x="8761447" y="8170757"/>
            <a:ext cx="4163085" cy="867624"/>
          </a:xfrm>
          <a:prstGeom prst="roundRect">
            <a:avLst>
              <a:gd name="adj" fmla="val 21957"/>
            </a:avLst>
          </a:prstGeom>
          <a:blipFill>
            <a:blip r:embed="rId9"/>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spcBef>
                <a:spcPts val="600"/>
              </a:spcBef>
              <a:defRPr sz="2200">
                <a:solidFill>
                  <a:srgbClr val="FFFFFE"/>
                </a:solidFill>
              </a:defRPr>
            </a:lvl1pPr>
          </a:lstStyle>
          <a:p>
            <a:pPr lvl="0">
              <a:defRPr sz="1800">
                <a:solidFill>
                  <a:srgbClr val="000000"/>
                </a:solidFill>
              </a:defRPr>
            </a:pPr>
            <a:r>
              <a:rPr sz="2200">
                <a:solidFill>
                  <a:srgbClr val="FFFFFE"/>
                </a:solidFill>
              </a:rPr>
              <a:t>At the HL-LHC, improvement by for any spin assumption</a:t>
            </a:r>
          </a:p>
        </p:txBody>
      </p:sp>
      <p:grpSp>
        <p:nvGrpSpPr>
          <p:cNvPr id="801" name="Group 801"/>
          <p:cNvGrpSpPr/>
          <p:nvPr/>
        </p:nvGrpSpPr>
        <p:grpSpPr>
          <a:xfrm>
            <a:off x="4390661" y="3248941"/>
            <a:ext cx="2305230" cy="1799676"/>
            <a:chOff x="0" y="0"/>
            <a:chExt cx="2305229" cy="1799674"/>
          </a:xfrm>
        </p:grpSpPr>
        <p:grpSp>
          <p:nvGrpSpPr>
            <p:cNvPr id="799" name="Group 799"/>
            <p:cNvGrpSpPr/>
            <p:nvPr/>
          </p:nvGrpSpPr>
          <p:grpSpPr>
            <a:xfrm>
              <a:off x="0" y="0"/>
              <a:ext cx="2305230" cy="1799675"/>
              <a:chOff x="0" y="0"/>
              <a:chExt cx="2305229" cy="1799674"/>
            </a:xfrm>
          </p:grpSpPr>
          <p:pic>
            <p:nvPicPr>
              <p:cNvPr id="797" name="pasted-image.png"/>
              <p:cNvPicPr/>
              <p:nvPr/>
            </p:nvPicPr>
            <p:blipFill>
              <a:blip r:embed="rId10">
                <a:extLst/>
              </a:blip>
              <a:stretch>
                <a:fillRect/>
              </a:stretch>
            </p:blipFill>
            <p:spPr>
              <a:xfrm>
                <a:off x="2419" y="0"/>
                <a:ext cx="2302811" cy="1799675"/>
              </a:xfrm>
              <a:prstGeom prst="rect">
                <a:avLst/>
              </a:prstGeom>
              <a:ln w="12700" cap="flat">
                <a:noFill/>
                <a:miter lim="400000"/>
              </a:ln>
              <a:effectLst/>
            </p:spPr>
          </p:pic>
          <p:sp>
            <p:nvSpPr>
              <p:cNvPr id="798" name="Shape 798"/>
              <p:cNvSpPr/>
              <p:nvPr/>
            </p:nvSpPr>
            <p:spPr>
              <a:xfrm>
                <a:off x="0" y="845654"/>
                <a:ext cx="419027" cy="387028"/>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sp>
          <p:nvSpPr>
            <p:cNvPr id="800" name="Shape 800"/>
            <p:cNvSpPr/>
            <p:nvPr/>
          </p:nvSpPr>
          <p:spPr>
            <a:xfrm>
              <a:off x="1881790" y="490587"/>
              <a:ext cx="419028" cy="387028"/>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grpSp>
        <p:nvGrpSpPr>
          <p:cNvPr id="804" name="Group 804"/>
          <p:cNvGrpSpPr/>
          <p:nvPr/>
        </p:nvGrpSpPr>
        <p:grpSpPr>
          <a:xfrm>
            <a:off x="8307867" y="3721848"/>
            <a:ext cx="4616664" cy="4292491"/>
            <a:chOff x="0" y="0"/>
            <a:chExt cx="4616663" cy="4292489"/>
          </a:xfrm>
        </p:grpSpPr>
        <p:pic>
          <p:nvPicPr>
            <p:cNvPr id="802" name="pasted-image.png"/>
            <p:cNvPicPr/>
            <p:nvPr/>
          </p:nvPicPr>
          <p:blipFill>
            <a:blip r:embed="rId11">
              <a:extLst/>
            </a:blip>
            <a:stretch>
              <a:fillRect/>
            </a:stretch>
          </p:blipFill>
          <p:spPr>
            <a:xfrm>
              <a:off x="0" y="0"/>
              <a:ext cx="4616664" cy="4292490"/>
            </a:xfrm>
            <a:prstGeom prst="rect">
              <a:avLst/>
            </a:prstGeom>
            <a:ln w="12700" cap="flat">
              <a:noFill/>
              <a:miter lim="400000"/>
            </a:ln>
            <a:effectLst/>
          </p:spPr>
        </p:pic>
        <p:sp>
          <p:nvSpPr>
            <p:cNvPr id="803" name="Shape 803"/>
            <p:cNvSpPr/>
            <p:nvPr/>
          </p:nvSpPr>
          <p:spPr>
            <a:xfrm rot="21589433">
              <a:off x="2131634" y="134449"/>
              <a:ext cx="2256466" cy="330024"/>
            </a:xfrm>
            <a:prstGeom prst="rect">
              <a:avLst/>
            </a:prstGeom>
            <a:blipFill rotWithShape="1">
              <a:blip r:embed="rId8"/>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16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1600">
                  <a:solidFill>
                    <a:srgbClr val="FFFFFF"/>
                  </a:solidFill>
                  <a:effectLst>
                    <a:outerShdw sx="100000" sy="100000" kx="0" ky="0" algn="b" rotWithShape="0" blurRad="38100" dist="12700" dir="5400000">
                      <a:srgbClr val="000000">
                        <a:alpha val="50000"/>
                      </a:srgbClr>
                    </a:outerShdw>
                  </a:effectLst>
                </a:rPr>
                <a:t>ATL-PHYS-PUB-2014-017</a:t>
              </a:r>
            </a:p>
          </p:txBody>
        </p:sp>
      </p:grpSp>
      <p:sp>
        <p:nvSpPr>
          <p:cNvPr id="805" name="Shape 805"/>
          <p:cNvSpPr/>
          <p:nvPr/>
        </p:nvSpPr>
        <p:spPr>
          <a:xfrm>
            <a:off x="1314422" y="8380307"/>
            <a:ext cx="6192389" cy="867624"/>
          </a:xfrm>
          <a:prstGeom prst="roundRect">
            <a:avLst>
              <a:gd name="adj" fmla="val 21957"/>
            </a:avLst>
          </a:prstGeom>
          <a:solidFill>
            <a:srgbClr val="F39019"/>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spcBef>
                <a:spcPts val="600"/>
              </a:spcBef>
              <a:defRPr sz="2200">
                <a:solidFill>
                  <a:srgbClr val="FFFFFE"/>
                </a:solidFill>
              </a:defRPr>
            </a:lvl1pPr>
          </a:lstStyle>
          <a:p>
            <a:pPr lvl="0">
              <a:defRPr sz="1800">
                <a:solidFill>
                  <a:srgbClr val="000000"/>
                </a:solidFill>
              </a:defRPr>
            </a:pPr>
            <a:r>
              <a:rPr sz="2200">
                <a:solidFill>
                  <a:srgbClr val="FFFFFE"/>
                </a:solidFill>
              </a:rPr>
              <a:t>Discovery potential to M* of 2.5 TeV in 3000/fb if evidence in 300/fb</a:t>
            </a:r>
          </a:p>
        </p:txBody>
      </p:sp>
      <p:pic>
        <p:nvPicPr>
          <p:cNvPr id="806" name="pasted-image.png"/>
          <p:cNvPicPr/>
          <p:nvPr/>
        </p:nvPicPr>
        <p:blipFill>
          <a:blip r:embed="rId12">
            <a:extLst/>
          </a:blip>
          <a:stretch>
            <a:fillRect/>
          </a:stretch>
        </p:blipFill>
        <p:spPr>
          <a:xfrm>
            <a:off x="1315993" y="4306501"/>
            <a:ext cx="2961594" cy="512156"/>
          </a:xfrm>
          <a:prstGeom prst="rect">
            <a:avLst/>
          </a:prstGeom>
          <a:ln w="12700">
            <a:miter lim="400000"/>
          </a:ln>
        </p:spPr>
      </p:pic>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0" name="Shape 810"/>
          <p:cNvSpPr/>
          <p:nvPr>
            <p:ph type="title"/>
          </p:nvPr>
        </p:nvSpPr>
        <p:spPr>
          <a:prstGeom prst="rect">
            <a:avLst/>
          </a:prstGeom>
        </p:spPr>
        <p:txBody>
          <a:bodyPr/>
          <a:lstStyle/>
          <a:p>
            <a:pPr lvl="0">
              <a:defRPr sz="1800">
                <a:solidFill>
                  <a:srgbClr val="000000"/>
                </a:solidFill>
              </a:defRPr>
            </a:pPr>
            <a:r>
              <a:rPr sz="4400">
                <a:solidFill>
                  <a:srgbClr val="FFFFFE"/>
                </a:solidFill>
              </a:rPr>
              <a:t>Discovering and Characterizing Resonances</a:t>
            </a:r>
          </a:p>
        </p:txBody>
      </p:sp>
      <p:sp>
        <p:nvSpPr>
          <p:cNvPr id="811" name="Shape 81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812" name="Shape 812"/>
          <p:cNvSpPr/>
          <p:nvPr>
            <p:ph type="body" idx="1"/>
          </p:nvPr>
        </p:nvSpPr>
        <p:spPr>
          <a:xfrm>
            <a:off x="198533" y="1138119"/>
            <a:ext cx="7475823" cy="3224026"/>
          </a:xfrm>
          <a:prstGeom prst="rect">
            <a:avLst/>
          </a:prstGeom>
        </p:spPr>
        <p:txBody>
          <a:bodyPr/>
          <a:lstStyle/>
          <a:p>
            <a:pPr lvl="0">
              <a:spcBef>
                <a:spcPts val="1000"/>
              </a:spcBef>
              <a:buBlip>
                <a:blip r:embed="rId3"/>
              </a:buBlip>
              <a:defRPr sz="1800"/>
            </a:pPr>
            <a:r>
              <a:rPr sz="2400"/>
              <a:t>Significant increase in sensitivity in multi-TeV region relative to Run 1 </a:t>
            </a:r>
            <a:r>
              <a:rPr sz="1200">
                <a:latin typeface="Times"/>
                <a:ea typeface="Times"/>
                <a:cs typeface="Times"/>
                <a:sym typeface="Times"/>
              </a:rPr>
              <a:t> </a:t>
            </a:r>
            <a:r>
              <a:rPr sz="2400"/>
              <a:t>at √s = 8 TeV </a:t>
            </a:r>
            <a:endParaRPr sz="2400"/>
          </a:p>
          <a:p>
            <a:pPr lvl="1">
              <a:spcBef>
                <a:spcPts val="1000"/>
              </a:spcBef>
              <a:buBlip>
                <a:blip r:embed="rId3"/>
              </a:buBlip>
              <a:defRPr sz="1800"/>
            </a:pPr>
            <a:r>
              <a:rPr sz="2200"/>
              <a:t>Discovery reach in multi-TeV region benefits the most </a:t>
            </a:r>
            <a:endParaRPr sz="1200">
              <a:latin typeface="Times"/>
              <a:ea typeface="Times"/>
              <a:cs typeface="Times"/>
              <a:sym typeface="Times"/>
            </a:endParaRPr>
          </a:p>
          <a:p>
            <a:pPr lvl="0">
              <a:spcBef>
                <a:spcPts val="1000"/>
              </a:spcBef>
              <a:buBlip>
                <a:blip r:embed="rId3"/>
              </a:buBlip>
              <a:defRPr sz="1800"/>
            </a:pPr>
            <a:r>
              <a:rPr sz="2400"/>
              <a:t>Look for a heavy resonances (originating from Z’, KK-excitations) in the tail of the di-lepton invariant mass </a:t>
            </a:r>
            <a:endParaRPr sz="2400"/>
          </a:p>
          <a:p>
            <a:pPr lvl="1">
              <a:spcBef>
                <a:spcPts val="1000"/>
              </a:spcBef>
              <a:buBlip>
                <a:blip r:embed="rId3"/>
              </a:buBlip>
              <a:defRPr sz="1800"/>
            </a:pPr>
            <a:r>
              <a:rPr sz="2200"/>
              <a:t>HL-LHC essential for model discrimination</a:t>
            </a:r>
          </a:p>
        </p:txBody>
      </p:sp>
      <p:pic>
        <p:nvPicPr>
          <p:cNvPr id="813" name="pasted-image.png"/>
          <p:cNvPicPr/>
          <p:nvPr/>
        </p:nvPicPr>
        <p:blipFill>
          <a:blip r:embed="rId4">
            <a:extLst/>
          </a:blip>
          <a:stretch>
            <a:fillRect/>
          </a:stretch>
        </p:blipFill>
        <p:spPr>
          <a:xfrm>
            <a:off x="1321515" y="8091546"/>
            <a:ext cx="4223019" cy="1282612"/>
          </a:xfrm>
          <a:prstGeom prst="rect">
            <a:avLst/>
          </a:prstGeom>
          <a:ln w="12700">
            <a:miter lim="400000"/>
          </a:ln>
        </p:spPr>
      </p:pic>
      <p:pic>
        <p:nvPicPr>
          <p:cNvPr id="814" name="pasted-image.png"/>
          <p:cNvPicPr/>
          <p:nvPr/>
        </p:nvPicPr>
        <p:blipFill>
          <a:blip r:embed="rId5">
            <a:extLst/>
          </a:blip>
          <a:stretch>
            <a:fillRect/>
          </a:stretch>
        </p:blipFill>
        <p:spPr>
          <a:xfrm rot="16225410">
            <a:off x="-1070755" y="6413571"/>
            <a:ext cx="2668412" cy="393701"/>
          </a:xfrm>
          <a:prstGeom prst="rect">
            <a:avLst/>
          </a:prstGeom>
          <a:ln w="12700">
            <a:miter lim="400000"/>
          </a:ln>
        </p:spPr>
      </p:pic>
      <p:pic>
        <p:nvPicPr>
          <p:cNvPr id="815" name="pasted-image.png"/>
          <p:cNvPicPr/>
          <p:nvPr/>
        </p:nvPicPr>
        <p:blipFill>
          <a:blip r:embed="rId6">
            <a:extLst/>
          </a:blip>
          <a:stretch>
            <a:fillRect/>
          </a:stretch>
        </p:blipFill>
        <p:spPr>
          <a:xfrm>
            <a:off x="643432" y="4261384"/>
            <a:ext cx="5059315" cy="3573078"/>
          </a:xfrm>
          <a:prstGeom prst="rect">
            <a:avLst/>
          </a:prstGeom>
          <a:ln w="12700">
            <a:miter lim="400000"/>
          </a:ln>
        </p:spPr>
      </p:pic>
      <p:grpSp>
        <p:nvGrpSpPr>
          <p:cNvPr id="818" name="Group 818"/>
          <p:cNvGrpSpPr/>
          <p:nvPr/>
        </p:nvGrpSpPr>
        <p:grpSpPr>
          <a:xfrm>
            <a:off x="7883602" y="1020501"/>
            <a:ext cx="4899978" cy="3427256"/>
            <a:chOff x="0" y="0"/>
            <a:chExt cx="4899976" cy="3427254"/>
          </a:xfrm>
        </p:grpSpPr>
        <p:pic>
          <p:nvPicPr>
            <p:cNvPr id="816" name="pasted-image.png"/>
            <p:cNvPicPr/>
            <p:nvPr/>
          </p:nvPicPr>
          <p:blipFill>
            <a:blip r:embed="rId7">
              <a:extLst/>
            </a:blip>
            <a:stretch>
              <a:fillRect/>
            </a:stretch>
          </p:blipFill>
          <p:spPr>
            <a:xfrm>
              <a:off x="15384" y="0"/>
              <a:ext cx="4884593" cy="3427255"/>
            </a:xfrm>
            <a:prstGeom prst="rect">
              <a:avLst/>
            </a:prstGeom>
            <a:ln w="12700" cap="flat">
              <a:noFill/>
              <a:miter lim="400000"/>
            </a:ln>
            <a:effectLst/>
          </p:spPr>
        </p:pic>
        <p:sp>
          <p:nvSpPr>
            <p:cNvPr id="817" name="Shape 817"/>
            <p:cNvSpPr/>
            <p:nvPr/>
          </p:nvSpPr>
          <p:spPr>
            <a:xfrm>
              <a:off x="0" y="2599897"/>
              <a:ext cx="502531" cy="502531"/>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grpSp>
        <p:nvGrpSpPr>
          <p:cNvPr id="832" name="Group 832"/>
          <p:cNvGrpSpPr/>
          <p:nvPr/>
        </p:nvGrpSpPr>
        <p:grpSpPr>
          <a:xfrm>
            <a:off x="6142148" y="4484263"/>
            <a:ext cx="6771058" cy="4980128"/>
            <a:chOff x="0" y="0"/>
            <a:chExt cx="6771056" cy="4980126"/>
          </a:xfrm>
        </p:grpSpPr>
        <p:grpSp>
          <p:nvGrpSpPr>
            <p:cNvPr id="830" name="Group 830"/>
            <p:cNvGrpSpPr/>
            <p:nvPr/>
          </p:nvGrpSpPr>
          <p:grpSpPr>
            <a:xfrm>
              <a:off x="-1" y="0"/>
              <a:ext cx="6771058" cy="4980127"/>
              <a:chOff x="0" y="0"/>
              <a:chExt cx="6771056" cy="4980126"/>
            </a:xfrm>
          </p:grpSpPr>
          <p:grpSp>
            <p:nvGrpSpPr>
              <p:cNvPr id="827" name="Group 827"/>
              <p:cNvGrpSpPr/>
              <p:nvPr/>
            </p:nvGrpSpPr>
            <p:grpSpPr>
              <a:xfrm>
                <a:off x="0" y="0"/>
                <a:ext cx="6771057" cy="4980127"/>
                <a:chOff x="0" y="0"/>
                <a:chExt cx="6771056" cy="4980126"/>
              </a:xfrm>
            </p:grpSpPr>
            <p:grpSp>
              <p:nvGrpSpPr>
                <p:cNvPr id="825" name="Group 825"/>
                <p:cNvGrpSpPr/>
                <p:nvPr/>
              </p:nvGrpSpPr>
              <p:grpSpPr>
                <a:xfrm>
                  <a:off x="0" y="648262"/>
                  <a:ext cx="2345359" cy="4331865"/>
                  <a:chOff x="0" y="0"/>
                  <a:chExt cx="2345358" cy="4331863"/>
                </a:xfrm>
              </p:grpSpPr>
              <p:grpSp>
                <p:nvGrpSpPr>
                  <p:cNvPr id="822" name="Group 822"/>
                  <p:cNvGrpSpPr/>
                  <p:nvPr/>
                </p:nvGrpSpPr>
                <p:grpSpPr>
                  <a:xfrm>
                    <a:off x="0" y="0"/>
                    <a:ext cx="2345359" cy="4331864"/>
                    <a:chOff x="0" y="0"/>
                    <a:chExt cx="2345358" cy="4331863"/>
                  </a:xfrm>
                </p:grpSpPr>
                <p:pic>
                  <p:nvPicPr>
                    <p:cNvPr id="819" name="pasted-image.png"/>
                    <p:cNvPicPr/>
                    <p:nvPr/>
                  </p:nvPicPr>
                  <p:blipFill>
                    <a:blip r:embed="rId8">
                      <a:extLst/>
                    </a:blip>
                    <a:stretch>
                      <a:fillRect/>
                    </a:stretch>
                  </p:blipFill>
                  <p:spPr>
                    <a:xfrm>
                      <a:off x="0" y="0"/>
                      <a:ext cx="2345359" cy="4331864"/>
                    </a:xfrm>
                    <a:prstGeom prst="rect">
                      <a:avLst/>
                    </a:prstGeom>
                    <a:ln w="12700" cap="flat">
                      <a:noFill/>
                      <a:miter lim="400000"/>
                    </a:ln>
                    <a:effectLst/>
                  </p:spPr>
                </p:pic>
                <p:sp>
                  <p:nvSpPr>
                    <p:cNvPr id="820" name="Shape 820"/>
                    <p:cNvSpPr/>
                    <p:nvPr/>
                  </p:nvSpPr>
                  <p:spPr>
                    <a:xfrm>
                      <a:off x="586429" y="443267"/>
                      <a:ext cx="459270" cy="2701062"/>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21" name="Shape 821"/>
                    <p:cNvSpPr/>
                    <p:nvPr/>
                  </p:nvSpPr>
                  <p:spPr>
                    <a:xfrm>
                      <a:off x="1886088" y="3196075"/>
                      <a:ext cx="459271" cy="874973"/>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pic>
                <p:nvPicPr>
                  <p:cNvPr id="823" name="pasted-image.png"/>
                  <p:cNvPicPr/>
                  <p:nvPr/>
                </p:nvPicPr>
                <p:blipFill>
                  <a:blip r:embed="rId9">
                    <a:extLst/>
                  </a:blip>
                  <a:stretch>
                    <a:fillRect/>
                  </a:stretch>
                </p:blipFill>
                <p:spPr>
                  <a:xfrm>
                    <a:off x="93973" y="312838"/>
                    <a:ext cx="907509" cy="702588"/>
                  </a:xfrm>
                  <a:prstGeom prst="rect">
                    <a:avLst/>
                  </a:prstGeom>
                  <a:ln w="12700" cap="flat">
                    <a:noFill/>
                    <a:miter lim="400000"/>
                  </a:ln>
                  <a:effectLst/>
                </p:spPr>
              </p:pic>
              <p:pic>
                <p:nvPicPr>
                  <p:cNvPr id="824" name="pasted-image.png"/>
                  <p:cNvPicPr/>
                  <p:nvPr/>
                </p:nvPicPr>
                <p:blipFill>
                  <a:blip r:embed="rId10">
                    <a:extLst/>
                  </a:blip>
                  <a:stretch>
                    <a:fillRect/>
                  </a:stretch>
                </p:blipFill>
                <p:spPr>
                  <a:xfrm>
                    <a:off x="350101" y="10596"/>
                    <a:ext cx="1645157" cy="256133"/>
                  </a:xfrm>
                  <a:prstGeom prst="rect">
                    <a:avLst/>
                  </a:prstGeom>
                  <a:ln w="12700" cap="flat">
                    <a:noFill/>
                    <a:miter lim="400000"/>
                  </a:ln>
                  <a:effectLst/>
                </p:spPr>
              </p:pic>
            </p:grpSp>
            <p:pic>
              <p:nvPicPr>
                <p:cNvPr id="826" name="pasted-image.png"/>
                <p:cNvPicPr/>
                <p:nvPr/>
              </p:nvPicPr>
              <p:blipFill>
                <a:blip r:embed="rId11">
                  <a:extLst/>
                </a:blip>
                <a:stretch>
                  <a:fillRect/>
                </a:stretch>
              </p:blipFill>
              <p:spPr>
                <a:xfrm>
                  <a:off x="2548037" y="0"/>
                  <a:ext cx="4223020" cy="4683906"/>
                </a:xfrm>
                <a:prstGeom prst="rect">
                  <a:avLst/>
                </a:prstGeom>
                <a:ln w="12700" cap="flat">
                  <a:noFill/>
                  <a:miter lim="400000"/>
                </a:ln>
                <a:effectLst/>
              </p:spPr>
            </p:pic>
          </p:grpSp>
          <p:pic>
            <p:nvPicPr>
              <p:cNvPr id="828" name=""/>
              <p:cNvPicPr/>
              <p:nvPr/>
            </p:nvPicPr>
            <p:blipFill>
              <a:blip r:embed="rId12">
                <a:extLst/>
              </a:blip>
              <a:stretch>
                <a:fillRect/>
              </a:stretch>
            </p:blipFill>
            <p:spPr>
              <a:xfrm>
                <a:off x="16741" y="50800"/>
                <a:ext cx="6737574" cy="4626022"/>
              </a:xfrm>
              <a:prstGeom prst="rect">
                <a:avLst/>
              </a:prstGeom>
              <a:effectLst/>
            </p:spPr>
          </p:pic>
        </p:grpSp>
        <p:pic>
          <p:nvPicPr>
            <p:cNvPr id="831" name="pasted-image.png"/>
            <p:cNvPicPr/>
            <p:nvPr/>
          </p:nvPicPr>
          <p:blipFill>
            <a:blip r:embed="rId13">
              <a:extLst/>
            </a:blip>
            <a:stretch>
              <a:fillRect/>
            </a:stretch>
          </p:blipFill>
          <p:spPr>
            <a:xfrm>
              <a:off x="91156" y="3903293"/>
              <a:ext cx="690590" cy="690590"/>
            </a:xfrm>
            <a:prstGeom prst="rect">
              <a:avLst/>
            </a:prstGeom>
            <a:ln w="12700" cap="flat">
              <a:noFill/>
              <a:miter lim="400000"/>
            </a:ln>
            <a:effectLst/>
          </p:spPr>
        </p:pic>
      </p:gr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6" name="Shape 836"/>
          <p:cNvSpPr/>
          <p:nvPr>
            <p:ph type="title"/>
          </p:nvPr>
        </p:nvSpPr>
        <p:spPr>
          <a:prstGeom prst="rect">
            <a:avLst/>
          </a:prstGeom>
        </p:spPr>
        <p:txBody>
          <a:bodyPr/>
          <a:lstStyle/>
          <a:p>
            <a:pPr lvl="0">
              <a:defRPr sz="1800">
                <a:solidFill>
                  <a:srgbClr val="000000"/>
                </a:solidFill>
              </a:defRPr>
            </a:pPr>
            <a:r>
              <a:rPr sz="4400">
                <a:solidFill>
                  <a:srgbClr val="FFFFFE"/>
                </a:solidFill>
              </a:rPr>
              <a:t>SUSY Reminder</a:t>
            </a:r>
          </a:p>
        </p:txBody>
      </p:sp>
      <p:sp>
        <p:nvSpPr>
          <p:cNvPr id="837" name="Shape 83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838" name="pasted-image.png"/>
          <p:cNvPicPr/>
          <p:nvPr/>
        </p:nvPicPr>
        <p:blipFill>
          <a:blip r:embed="rId2">
            <a:extLst/>
          </a:blip>
          <a:stretch>
            <a:fillRect/>
          </a:stretch>
        </p:blipFill>
        <p:spPr>
          <a:xfrm>
            <a:off x="404156" y="1146960"/>
            <a:ext cx="11942204" cy="7916879"/>
          </a:xfrm>
          <a:prstGeom prst="rect">
            <a:avLst/>
          </a:prstGeom>
          <a:ln w="12700">
            <a:miter lim="400000"/>
          </a:ln>
        </p:spPr>
      </p:pic>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0" name="Shape 840"/>
          <p:cNvSpPr/>
          <p:nvPr>
            <p:ph type="title"/>
          </p:nvPr>
        </p:nvSpPr>
        <p:spPr>
          <a:prstGeom prst="rect">
            <a:avLst/>
          </a:prstGeom>
        </p:spPr>
        <p:txBody>
          <a:bodyPr/>
          <a:lstStyle/>
          <a:p>
            <a:pPr lvl="0">
              <a:defRPr sz="1800">
                <a:solidFill>
                  <a:srgbClr val="000000"/>
                </a:solidFill>
              </a:defRPr>
            </a:pPr>
            <a:r>
              <a:rPr sz="4400">
                <a:solidFill>
                  <a:srgbClr val="FFFFFE"/>
                </a:solidFill>
              </a:rPr>
              <a:t>Strong SUSY at the HL-LHC</a:t>
            </a:r>
          </a:p>
        </p:txBody>
      </p:sp>
      <p:sp>
        <p:nvSpPr>
          <p:cNvPr id="841" name="Shape 84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842" name="Shape 842"/>
          <p:cNvSpPr/>
          <p:nvPr>
            <p:ph type="body" idx="1"/>
          </p:nvPr>
        </p:nvSpPr>
        <p:spPr>
          <a:xfrm>
            <a:off x="295370" y="1168400"/>
            <a:ext cx="12566976" cy="1772780"/>
          </a:xfrm>
          <a:prstGeom prst="rect">
            <a:avLst/>
          </a:prstGeom>
        </p:spPr>
        <p:txBody>
          <a:bodyPr/>
          <a:lstStyle>
            <a:lvl1pPr>
              <a:buBlip>
                <a:blip r:embed="rId2"/>
              </a:buBlip>
            </a:lvl1pPr>
          </a:lstStyle>
          <a:p>
            <a:pPr lvl="0">
              <a:defRPr sz="1800"/>
            </a:pPr>
            <a:r>
              <a:rPr sz="2400"/>
              <a:t>Significant increase of discovery potential for strongly produced sparticle originates from the increase in center of mass energy (gluino cross-section ~1 fb at 2 TeV)</a:t>
            </a:r>
          </a:p>
        </p:txBody>
      </p:sp>
      <p:pic>
        <p:nvPicPr>
          <p:cNvPr id="843" name="pasted-image.tif"/>
          <p:cNvPicPr/>
          <p:nvPr/>
        </p:nvPicPr>
        <p:blipFill>
          <a:blip r:embed="rId3">
            <a:extLst/>
          </a:blip>
          <a:stretch>
            <a:fillRect/>
          </a:stretch>
        </p:blipFill>
        <p:spPr>
          <a:xfrm>
            <a:off x="178884" y="2221032"/>
            <a:ext cx="4759077" cy="3499904"/>
          </a:xfrm>
          <a:prstGeom prst="rect">
            <a:avLst/>
          </a:prstGeom>
          <a:ln w="12700">
            <a:miter lim="400000"/>
          </a:ln>
        </p:spPr>
      </p:pic>
      <p:pic>
        <p:nvPicPr>
          <p:cNvPr id="844" name="pasted-image.tif"/>
          <p:cNvPicPr/>
          <p:nvPr/>
        </p:nvPicPr>
        <p:blipFill>
          <a:blip r:embed="rId4">
            <a:extLst/>
          </a:blip>
          <a:stretch>
            <a:fillRect/>
          </a:stretch>
        </p:blipFill>
        <p:spPr>
          <a:xfrm>
            <a:off x="192586" y="5794301"/>
            <a:ext cx="4866502" cy="3497799"/>
          </a:xfrm>
          <a:prstGeom prst="rect">
            <a:avLst/>
          </a:prstGeom>
          <a:ln w="12700">
            <a:miter lim="400000"/>
          </a:ln>
        </p:spPr>
      </p:pic>
      <p:grpSp>
        <p:nvGrpSpPr>
          <p:cNvPr id="849" name="Group 849"/>
          <p:cNvGrpSpPr/>
          <p:nvPr/>
        </p:nvGrpSpPr>
        <p:grpSpPr>
          <a:xfrm>
            <a:off x="5434850" y="5985062"/>
            <a:ext cx="4976737" cy="3545058"/>
            <a:chOff x="0" y="0"/>
            <a:chExt cx="4976736" cy="3545057"/>
          </a:xfrm>
        </p:grpSpPr>
        <p:grpSp>
          <p:nvGrpSpPr>
            <p:cNvPr id="847" name="Group 847"/>
            <p:cNvGrpSpPr/>
            <p:nvPr/>
          </p:nvGrpSpPr>
          <p:grpSpPr>
            <a:xfrm>
              <a:off x="0" y="0"/>
              <a:ext cx="4976737" cy="3385888"/>
              <a:chOff x="0" y="0"/>
              <a:chExt cx="4976736" cy="3385887"/>
            </a:xfrm>
          </p:grpSpPr>
          <p:pic>
            <p:nvPicPr>
              <p:cNvPr id="845" name="pasted-image.png"/>
              <p:cNvPicPr/>
              <p:nvPr/>
            </p:nvPicPr>
            <p:blipFill>
              <a:blip r:embed="rId5">
                <a:extLst/>
              </a:blip>
              <a:stretch>
                <a:fillRect/>
              </a:stretch>
            </p:blipFill>
            <p:spPr>
              <a:xfrm>
                <a:off x="17420" y="0"/>
                <a:ext cx="4959317" cy="3368092"/>
              </a:xfrm>
              <a:prstGeom prst="rect">
                <a:avLst/>
              </a:prstGeom>
              <a:ln w="12700" cap="flat">
                <a:noFill/>
                <a:miter lim="400000"/>
              </a:ln>
              <a:effectLst/>
            </p:spPr>
          </p:pic>
          <p:sp>
            <p:nvSpPr>
              <p:cNvPr id="846" name="Shape 846"/>
              <p:cNvSpPr/>
              <p:nvPr/>
            </p:nvSpPr>
            <p:spPr>
              <a:xfrm flipV="1">
                <a:off x="-1" y="74151"/>
                <a:ext cx="2" cy="3311737"/>
              </a:xfrm>
              <a:prstGeom prst="line">
                <a:avLst/>
              </a:prstGeom>
              <a:noFill/>
              <a:ln w="127000" cap="flat">
                <a:solidFill>
                  <a:srgbClr val="FFFFFF"/>
                </a:solidFill>
                <a:prstDash val="solid"/>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sp>
          <p:nvSpPr>
            <p:cNvPr id="848" name="Shape 848"/>
            <p:cNvSpPr/>
            <p:nvPr/>
          </p:nvSpPr>
          <p:spPr>
            <a:xfrm rot="21586018">
              <a:off x="1229282" y="3171637"/>
              <a:ext cx="2518172" cy="368301"/>
            </a:xfrm>
            <a:prstGeom prst="rect">
              <a:avLst/>
            </a:prstGeom>
            <a:blipFill rotWithShape="1">
              <a:blip r:embed="rId6"/>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ATL-PHYS-PUB-2013-011</a:t>
              </a:r>
            </a:p>
          </p:txBody>
        </p:sp>
      </p:grpSp>
      <p:sp>
        <p:nvSpPr>
          <p:cNvPr id="850" name="Shape 850"/>
          <p:cNvSpPr/>
          <p:nvPr/>
        </p:nvSpPr>
        <p:spPr>
          <a:xfrm>
            <a:off x="10908476" y="3259896"/>
            <a:ext cx="1947757" cy="1308159"/>
          </a:xfrm>
          <a:prstGeom prst="roundRect">
            <a:avLst>
              <a:gd name="adj" fmla="val 8684"/>
            </a:avLst>
          </a:prstGeom>
          <a:blipFill>
            <a:blip r:embed="rId7"/>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spcBef>
                <a:spcPts val="600"/>
              </a:spcBef>
              <a:defRPr sz="2200">
                <a:solidFill>
                  <a:srgbClr val="FFFFFE"/>
                </a:solidFill>
              </a:defRPr>
            </a:lvl1pPr>
          </a:lstStyle>
          <a:p>
            <a:pPr lvl="0">
              <a:defRPr sz="1800">
                <a:solidFill>
                  <a:srgbClr val="000000"/>
                </a:solidFill>
              </a:defRPr>
            </a:pPr>
            <a:r>
              <a:rPr sz="2200">
                <a:solidFill>
                  <a:srgbClr val="FFFFFE"/>
                </a:solidFill>
              </a:rPr>
              <a:t>5σ up to ~2-2.5TeV gluinos</a:t>
            </a:r>
          </a:p>
        </p:txBody>
      </p:sp>
      <p:sp>
        <p:nvSpPr>
          <p:cNvPr id="851" name="Shape 851"/>
          <p:cNvSpPr/>
          <p:nvPr/>
        </p:nvSpPr>
        <p:spPr>
          <a:xfrm>
            <a:off x="10792813" y="6656810"/>
            <a:ext cx="2179084" cy="1772780"/>
          </a:xfrm>
          <a:prstGeom prst="roundRect">
            <a:avLst>
              <a:gd name="adj" fmla="val 6408"/>
            </a:avLst>
          </a:prstGeom>
          <a:blipFill>
            <a:blip r:embed="rId7"/>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spcBef>
                <a:spcPts val="600"/>
              </a:spcBef>
              <a:defRPr sz="2200">
                <a:solidFill>
                  <a:srgbClr val="FFFFFE"/>
                </a:solidFill>
              </a:defRPr>
            </a:lvl1pPr>
          </a:lstStyle>
          <a:p>
            <a:pPr lvl="0">
              <a:defRPr sz="1800">
                <a:solidFill>
                  <a:srgbClr val="000000"/>
                </a:solidFill>
              </a:defRPr>
            </a:pPr>
            <a:r>
              <a:rPr sz="2200">
                <a:solidFill>
                  <a:srgbClr val="FFFFFE"/>
                </a:solidFill>
              </a:rPr>
              <a:t>5σ up to ~3TeV squarks, ~1.2 TeV stops &amp; bottoms</a:t>
            </a:r>
          </a:p>
        </p:txBody>
      </p:sp>
      <p:sp>
        <p:nvSpPr>
          <p:cNvPr id="852" name="Shape 852"/>
          <p:cNvSpPr/>
          <p:nvPr/>
        </p:nvSpPr>
        <p:spPr>
          <a:xfrm>
            <a:off x="6402597" y="2774333"/>
            <a:ext cx="404337" cy="1270001"/>
          </a:xfrm>
          <a:prstGeom prst="rect">
            <a:avLst/>
          </a:prstGeom>
          <a:solidFill>
            <a:srgbClr val="FFFFFE"/>
          </a:solidFill>
          <a:ln w="12700">
            <a:miter lim="400000"/>
          </a:ln>
        </p:spPr>
        <p:txBody>
          <a:bodyPr lIns="0" tIns="0" rIns="0" bIns="0" anchor="ct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853" name="Shape 853"/>
          <p:cNvSpPr/>
          <p:nvPr/>
        </p:nvSpPr>
        <p:spPr>
          <a:xfrm rot="16192969">
            <a:off x="-1092234" y="4407715"/>
            <a:ext cx="2638346" cy="368301"/>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ATL-PHYS-PUB-2014-010</a:t>
            </a:r>
          </a:p>
        </p:txBody>
      </p:sp>
      <p:grpSp>
        <p:nvGrpSpPr>
          <p:cNvPr id="860" name="Group 860"/>
          <p:cNvGrpSpPr/>
          <p:nvPr/>
        </p:nvGrpSpPr>
        <p:grpSpPr>
          <a:xfrm>
            <a:off x="5107965" y="2201981"/>
            <a:ext cx="5649557" cy="3423989"/>
            <a:chOff x="0" y="-19050"/>
            <a:chExt cx="5649555" cy="3423987"/>
          </a:xfrm>
        </p:grpSpPr>
        <p:grpSp>
          <p:nvGrpSpPr>
            <p:cNvPr id="856" name="Group 856"/>
            <p:cNvGrpSpPr/>
            <p:nvPr/>
          </p:nvGrpSpPr>
          <p:grpSpPr>
            <a:xfrm>
              <a:off x="0" y="14960"/>
              <a:ext cx="5495040" cy="3344329"/>
              <a:chOff x="0" y="0"/>
              <a:chExt cx="5495039" cy="3344328"/>
            </a:xfrm>
          </p:grpSpPr>
          <p:pic>
            <p:nvPicPr>
              <p:cNvPr id="854" name="pasted-image.png"/>
              <p:cNvPicPr/>
              <p:nvPr/>
            </p:nvPicPr>
            <p:blipFill>
              <a:blip r:embed="rId8">
                <a:extLst/>
              </a:blip>
              <a:stretch>
                <a:fillRect/>
              </a:stretch>
            </p:blipFill>
            <p:spPr>
              <a:xfrm>
                <a:off x="0" y="0"/>
                <a:ext cx="5495040" cy="3344329"/>
              </a:xfrm>
              <a:prstGeom prst="rect">
                <a:avLst/>
              </a:prstGeom>
              <a:ln w="12700" cap="flat">
                <a:noFill/>
                <a:miter lim="400000"/>
              </a:ln>
              <a:effectLst/>
            </p:spPr>
          </p:pic>
          <p:sp>
            <p:nvSpPr>
              <p:cNvPr id="855" name="Shape 855"/>
              <p:cNvSpPr/>
              <p:nvPr/>
            </p:nvSpPr>
            <p:spPr>
              <a:xfrm>
                <a:off x="361294" y="916762"/>
                <a:ext cx="2271471" cy="918457"/>
              </a:xfrm>
              <a:prstGeom prst="rect">
                <a:avLst/>
              </a:prstGeom>
              <a:solidFill>
                <a:srgbClr val="FFFFFE"/>
              </a:solidFill>
              <a:ln w="25400" cap="flat">
                <a:solidFill>
                  <a:srgbClr val="424242"/>
                </a:solidFill>
                <a:prstDash val="solid"/>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a:defRPr sz="1800"/>
                </a:pPr>
                <a:endParaRPr sz="1600"/>
              </a:p>
              <a:p>
                <a:pPr lvl="0">
                  <a:defRPr sz="1800"/>
                </a:pPr>
                <a:r>
                  <a:rPr sz="1600"/>
                  <a:t>PhysicsResultsSUS14012</a:t>
                </a:r>
                <a:endParaRPr sz="1600"/>
              </a:p>
            </p:txBody>
          </p:sp>
        </p:grpSp>
        <p:pic>
          <p:nvPicPr>
            <p:cNvPr id="857" name=""/>
            <p:cNvPicPr/>
            <p:nvPr/>
          </p:nvPicPr>
          <p:blipFill>
            <a:blip r:embed="rId9">
              <a:extLst/>
            </a:blip>
            <a:stretch>
              <a:fillRect/>
            </a:stretch>
          </p:blipFill>
          <p:spPr>
            <a:xfrm>
              <a:off x="17593" y="-19050"/>
              <a:ext cx="5631963" cy="3423988"/>
            </a:xfrm>
            <a:prstGeom prst="rect">
              <a:avLst/>
            </a:prstGeom>
            <a:effectLst/>
          </p:spPr>
        </p:pic>
        <p:pic>
          <p:nvPicPr>
            <p:cNvPr id="859" name="pasted-image.png"/>
            <p:cNvPicPr/>
            <p:nvPr/>
          </p:nvPicPr>
          <p:blipFill>
            <a:blip r:embed="rId10">
              <a:extLst/>
            </a:blip>
            <a:stretch>
              <a:fillRect/>
            </a:stretch>
          </p:blipFill>
          <p:spPr>
            <a:xfrm>
              <a:off x="248724" y="171416"/>
              <a:ext cx="690590" cy="690590"/>
            </a:xfrm>
            <a:prstGeom prst="rect">
              <a:avLst/>
            </a:prstGeom>
            <a:ln w="12700" cap="flat">
              <a:noFill/>
              <a:miter lim="400000"/>
            </a:ln>
            <a:effectLst/>
          </p:spPr>
        </p:pic>
      </p:grpSp>
      <p:sp>
        <p:nvSpPr>
          <p:cNvPr id="861" name="Shape 861"/>
          <p:cNvSpPr/>
          <p:nvPr/>
        </p:nvSpPr>
        <p:spPr>
          <a:xfrm>
            <a:off x="2826736" y="2900743"/>
            <a:ext cx="1947757" cy="609226"/>
          </a:xfrm>
          <a:prstGeom prst="roundRect">
            <a:avLst>
              <a:gd name="adj" fmla="val 18647"/>
            </a:avLst>
          </a:prstGeom>
          <a:blipFill>
            <a:blip r:embed="rId11"/>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200">
                <a:solidFill>
                  <a:srgbClr val="FFFFFF"/>
                </a:solidFill>
                <a:effectLst>
                  <a:outerShdw sx="100000" sy="100000" kx="0" ky="0" algn="b" rotWithShape="0" blurRad="38100" dist="12700" dir="5400000">
                    <a:srgbClr val="000000">
                      <a:alpha val="50000"/>
                    </a:srgbClr>
                  </a:outerShdw>
                </a:effectLst>
              </a:rPr>
              <a:t>0L+jets search</a:t>
            </a:r>
          </a:p>
        </p:txBody>
      </p:sp>
      <p:sp>
        <p:nvSpPr>
          <p:cNvPr id="862" name="Shape 862"/>
          <p:cNvSpPr/>
          <p:nvPr/>
        </p:nvSpPr>
        <p:spPr>
          <a:xfrm>
            <a:off x="2826736" y="6533227"/>
            <a:ext cx="1947757" cy="609226"/>
          </a:xfrm>
          <a:prstGeom prst="roundRect">
            <a:avLst>
              <a:gd name="adj" fmla="val 18647"/>
            </a:avLst>
          </a:prstGeom>
          <a:blipFill>
            <a:blip r:embed="rId11"/>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defRPr sz="22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200">
                <a:solidFill>
                  <a:srgbClr val="FFFFFF"/>
                </a:solidFill>
                <a:effectLst>
                  <a:outerShdw sx="100000" sy="100000" kx="0" ky="0" algn="b" rotWithShape="0" blurRad="38100" dist="12700" dir="5400000">
                    <a:srgbClr val="000000">
                      <a:alpha val="50000"/>
                    </a:srgbClr>
                  </a:outerShdw>
                </a:effectLst>
              </a:rPr>
              <a:t>0L+jets search</a:t>
            </a:r>
          </a:p>
        </p:txBody>
      </p:sp>
      <p:sp>
        <p:nvSpPr>
          <p:cNvPr id="863" name="Shape 863"/>
          <p:cNvSpPr/>
          <p:nvPr/>
        </p:nvSpPr>
        <p:spPr>
          <a:xfrm>
            <a:off x="6168610" y="7096142"/>
            <a:ext cx="2179084" cy="609226"/>
          </a:xfrm>
          <a:prstGeom prst="roundRect">
            <a:avLst>
              <a:gd name="adj" fmla="val 18647"/>
            </a:avLst>
          </a:prstGeom>
          <a:solidFill>
            <a:srgbClr val="F39019"/>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22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200">
                <a:solidFill>
                  <a:srgbClr val="FFFFFF"/>
                </a:solidFill>
                <a:effectLst>
                  <a:outerShdw sx="100000" sy="100000" kx="0" ky="0" algn="b" rotWithShape="0" blurRad="38100" dist="12700" dir="5400000">
                    <a:srgbClr val="000000">
                      <a:alpha val="50000"/>
                    </a:srgbClr>
                  </a:outerShdw>
                </a:effectLst>
              </a:rPr>
              <a:t>0/1L+jets search</a:t>
            </a:r>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5" name="Shape 865"/>
          <p:cNvSpPr/>
          <p:nvPr>
            <p:ph type="title"/>
          </p:nvPr>
        </p:nvSpPr>
        <p:spPr>
          <a:prstGeom prst="rect">
            <a:avLst/>
          </a:prstGeom>
        </p:spPr>
        <p:txBody>
          <a:bodyPr/>
          <a:lstStyle/>
          <a:p>
            <a:pPr lvl="0">
              <a:defRPr sz="1800">
                <a:solidFill>
                  <a:srgbClr val="000000"/>
                </a:solidFill>
              </a:defRPr>
            </a:pPr>
            <a:r>
              <a:rPr sz="4400">
                <a:solidFill>
                  <a:srgbClr val="FFFFFE"/>
                </a:solidFill>
              </a:rPr>
              <a:t>EWK-SUSY at the HL-LHC</a:t>
            </a:r>
          </a:p>
        </p:txBody>
      </p:sp>
      <p:sp>
        <p:nvSpPr>
          <p:cNvPr id="866" name="Shape 866"/>
          <p:cNvSpPr/>
          <p:nvPr>
            <p:ph type="body" idx="1"/>
          </p:nvPr>
        </p:nvSpPr>
        <p:spPr>
          <a:xfrm>
            <a:off x="647700" y="1263650"/>
            <a:ext cx="12195550" cy="1568642"/>
          </a:xfrm>
          <a:prstGeom prst="rect">
            <a:avLst/>
          </a:prstGeom>
        </p:spPr>
        <p:txBody>
          <a:bodyPr/>
          <a:lstStyle/>
          <a:p>
            <a:pPr lvl="0">
              <a:buBlip>
                <a:blip r:embed="rId2"/>
              </a:buBlip>
              <a:defRPr sz="1800"/>
            </a:pPr>
            <a:r>
              <a:rPr sz="2400"/>
              <a:t>Factor 10x in integrated luminosity essential to probe rare SUSY processes, </a:t>
            </a:r>
            <a:r>
              <a:rPr i="1" sz="2400"/>
              <a:t>e.g.</a:t>
            </a:r>
            <a:r>
              <a:rPr sz="2400"/>
              <a:t> the pair production of EWK-inos expected to be light from naturalness arguments</a:t>
            </a:r>
            <a:endParaRPr sz="2400"/>
          </a:p>
          <a:p>
            <a:pPr lvl="1">
              <a:spcBef>
                <a:spcPts val="1000"/>
              </a:spcBef>
              <a:buBlip>
                <a:blip r:embed="rId2"/>
              </a:buBlip>
              <a:defRPr sz="1800"/>
            </a:pPr>
            <a:r>
              <a:rPr sz="2200"/>
              <a:t>EW prod. lower by 2 orders of magnitude but can dominate SUSY production if squarks and gluinos heavy</a:t>
            </a:r>
          </a:p>
        </p:txBody>
      </p:sp>
      <p:sp>
        <p:nvSpPr>
          <p:cNvPr id="867" name="Shape 86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grpSp>
        <p:nvGrpSpPr>
          <p:cNvPr id="872" name="Group 872"/>
          <p:cNvGrpSpPr/>
          <p:nvPr/>
        </p:nvGrpSpPr>
        <p:grpSpPr>
          <a:xfrm>
            <a:off x="69672" y="2981867"/>
            <a:ext cx="6231659" cy="4512380"/>
            <a:chOff x="0" y="0"/>
            <a:chExt cx="6231657" cy="4512378"/>
          </a:xfrm>
        </p:grpSpPr>
        <p:grpSp>
          <p:nvGrpSpPr>
            <p:cNvPr id="870" name="Group 870"/>
            <p:cNvGrpSpPr/>
            <p:nvPr/>
          </p:nvGrpSpPr>
          <p:grpSpPr>
            <a:xfrm>
              <a:off x="0" y="0"/>
              <a:ext cx="6231658" cy="4477438"/>
              <a:chOff x="0" y="0"/>
              <a:chExt cx="6231657" cy="4477437"/>
            </a:xfrm>
          </p:grpSpPr>
          <p:pic>
            <p:nvPicPr>
              <p:cNvPr id="868" name="pasted-image.png"/>
              <p:cNvPicPr/>
              <p:nvPr/>
            </p:nvPicPr>
            <p:blipFill>
              <a:blip r:embed="rId3">
                <a:extLst/>
              </a:blip>
              <a:stretch>
                <a:fillRect/>
              </a:stretch>
            </p:blipFill>
            <p:spPr>
              <a:xfrm>
                <a:off x="0" y="0"/>
                <a:ext cx="6231658" cy="4477438"/>
              </a:xfrm>
              <a:prstGeom prst="rect">
                <a:avLst/>
              </a:prstGeom>
              <a:ln w="12700" cap="flat">
                <a:noFill/>
                <a:miter lim="400000"/>
              </a:ln>
              <a:effectLst/>
            </p:spPr>
          </p:pic>
          <p:sp>
            <p:nvSpPr>
              <p:cNvPr id="869" name="Shape 869"/>
              <p:cNvSpPr/>
              <p:nvPr/>
            </p:nvSpPr>
            <p:spPr>
              <a:xfrm>
                <a:off x="3105214" y="2213109"/>
                <a:ext cx="2634652" cy="609226"/>
              </a:xfrm>
              <a:prstGeom prst="roundRect">
                <a:avLst>
                  <a:gd name="adj" fmla="val 18647"/>
                </a:avLst>
              </a:prstGeom>
              <a:solidFill>
                <a:srgbClr val="EC5D57"/>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2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200">
                    <a:solidFill>
                      <a:srgbClr val="FFFFFF"/>
                    </a:solidFill>
                    <a:effectLst>
                      <a:outerShdw sx="100000" sy="100000" kx="0" ky="0" algn="b" rotWithShape="0" blurRad="38100" dist="12700" dir="5400000">
                        <a:srgbClr val="000000">
                          <a:alpha val="50000"/>
                        </a:srgbClr>
                      </a:outerShdw>
                    </a:effectLst>
                  </a:rPr>
                  <a:t>3L+Etmiss search</a:t>
                </a:r>
              </a:p>
            </p:txBody>
          </p:sp>
        </p:grpSp>
        <p:sp>
          <p:nvSpPr>
            <p:cNvPr id="871" name="Shape 871"/>
            <p:cNvSpPr/>
            <p:nvPr/>
          </p:nvSpPr>
          <p:spPr>
            <a:xfrm rot="2047">
              <a:off x="1856742" y="4143328"/>
              <a:ext cx="2518173" cy="368301"/>
            </a:xfrm>
            <a:prstGeom prst="rect">
              <a:avLst/>
            </a:pr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ATL-PHYS-PUB-2014-010</a:t>
              </a:r>
            </a:p>
          </p:txBody>
        </p:sp>
      </p:grpSp>
      <p:sp>
        <p:nvSpPr>
          <p:cNvPr id="873" name="Shape 873"/>
          <p:cNvSpPr/>
          <p:nvPr/>
        </p:nvSpPr>
        <p:spPr>
          <a:xfrm>
            <a:off x="1509539" y="7643821"/>
            <a:ext cx="10471871" cy="1378001"/>
          </a:xfrm>
          <a:prstGeom prst="roundRect">
            <a:avLst>
              <a:gd name="adj" fmla="val 8244"/>
            </a:avLst>
          </a:prstGeom>
          <a:blipFill>
            <a:blip r:embed="rId5"/>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spcBef>
                <a:spcPts val="600"/>
              </a:spcBef>
              <a:defRPr sz="1800"/>
            </a:pPr>
            <a:r>
              <a:rPr sz="2200">
                <a:solidFill>
                  <a:srgbClr val="FFFFFE"/>
                </a:solidFill>
              </a:rPr>
              <a:t>5σ up to chargino masses of &gt;800 GeV in explored decay modes</a:t>
            </a:r>
            <a:endParaRPr sz="2200">
              <a:solidFill>
                <a:srgbClr val="FFFFFE"/>
              </a:solidFill>
            </a:endParaRPr>
          </a:p>
          <a:p>
            <a:pPr lvl="0">
              <a:spcBef>
                <a:spcPts val="600"/>
              </a:spcBef>
              <a:defRPr sz="1800"/>
            </a:pPr>
            <a:r>
              <a:rPr sz="2200">
                <a:solidFill>
                  <a:srgbClr val="FFFFFE"/>
                </a:solidFill>
              </a:rPr>
              <a:t>HL-LHC will probe Natural SUSY!</a:t>
            </a:r>
            <a:endParaRPr sz="2200">
              <a:solidFill>
                <a:srgbClr val="FFFFFE"/>
              </a:solidFill>
            </a:endParaRPr>
          </a:p>
          <a:p>
            <a:pPr lvl="0">
              <a:spcBef>
                <a:spcPts val="600"/>
              </a:spcBef>
              <a:defRPr sz="1800"/>
            </a:pPr>
            <a:r>
              <a:rPr sz="2200">
                <a:solidFill>
                  <a:srgbClr val="FFFFFE"/>
                </a:solidFill>
              </a:rPr>
              <a:t>But strong dependence on detector performance</a:t>
            </a:r>
          </a:p>
        </p:txBody>
      </p:sp>
      <p:grpSp>
        <p:nvGrpSpPr>
          <p:cNvPr id="878" name="Group 878"/>
          <p:cNvGrpSpPr/>
          <p:nvPr/>
        </p:nvGrpSpPr>
        <p:grpSpPr>
          <a:xfrm>
            <a:off x="6268752" y="2840142"/>
            <a:ext cx="6657755" cy="4530516"/>
            <a:chOff x="-19050" y="-19050"/>
            <a:chExt cx="6657754" cy="4530515"/>
          </a:xfrm>
        </p:grpSpPr>
        <p:pic>
          <p:nvPicPr>
            <p:cNvPr id="874" name=""/>
            <p:cNvPicPr/>
            <p:nvPr/>
          </p:nvPicPr>
          <p:blipFill>
            <a:blip r:embed="rId6">
              <a:extLst/>
            </a:blip>
            <a:stretch>
              <a:fillRect/>
            </a:stretch>
          </p:blipFill>
          <p:spPr>
            <a:xfrm>
              <a:off x="-19050" y="-19050"/>
              <a:ext cx="6657755" cy="4530516"/>
            </a:xfrm>
            <a:prstGeom prst="rect">
              <a:avLst/>
            </a:prstGeom>
            <a:effectLst/>
          </p:spPr>
        </p:pic>
        <p:pic>
          <p:nvPicPr>
            <p:cNvPr id="876" name="pasted-image.png"/>
            <p:cNvPicPr/>
            <p:nvPr/>
          </p:nvPicPr>
          <p:blipFill>
            <a:blip r:embed="rId7">
              <a:extLst/>
            </a:blip>
            <a:stretch>
              <a:fillRect/>
            </a:stretch>
          </p:blipFill>
          <p:spPr>
            <a:xfrm>
              <a:off x="392085" y="43862"/>
              <a:ext cx="6106955" cy="4404691"/>
            </a:xfrm>
            <a:prstGeom prst="rect">
              <a:avLst/>
            </a:prstGeom>
            <a:ln w="12700" cap="flat">
              <a:noFill/>
              <a:miter lim="400000"/>
            </a:ln>
            <a:effectLst/>
          </p:spPr>
        </p:pic>
        <p:pic>
          <p:nvPicPr>
            <p:cNvPr id="877" name="pasted-image.png"/>
            <p:cNvPicPr/>
            <p:nvPr/>
          </p:nvPicPr>
          <p:blipFill>
            <a:blip r:embed="rId8">
              <a:extLst/>
            </a:blip>
            <a:stretch>
              <a:fillRect/>
            </a:stretch>
          </p:blipFill>
          <p:spPr>
            <a:xfrm>
              <a:off x="112377" y="3604026"/>
              <a:ext cx="690590" cy="690590"/>
            </a:xfrm>
            <a:prstGeom prst="rect">
              <a:avLst/>
            </a:prstGeom>
            <a:ln w="12700" cap="flat">
              <a:noFill/>
              <a:miter lim="400000"/>
            </a:ln>
            <a:effectLst/>
          </p:spPr>
        </p:pic>
      </p:grpSp>
    </p:spTree>
  </p:cSld>
  <p:clrMapOvr>
    <a:masterClrMapping/>
  </p:clrMapOvr>
  <p:transitio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0" name="Shape 880"/>
          <p:cNvSpPr/>
          <p:nvPr>
            <p:ph type="title"/>
          </p:nvPr>
        </p:nvSpPr>
        <p:spPr>
          <a:prstGeom prst="rect">
            <a:avLst/>
          </a:prstGeom>
        </p:spPr>
        <p:txBody>
          <a:bodyPr/>
          <a:lstStyle/>
          <a:p>
            <a:pPr lvl="0">
              <a:defRPr sz="1800">
                <a:solidFill>
                  <a:srgbClr val="000000"/>
                </a:solidFill>
              </a:defRPr>
            </a:pPr>
            <a:r>
              <a:rPr sz="4400">
                <a:solidFill>
                  <a:srgbClr val="FFFFFE"/>
                </a:solidFill>
              </a:rPr>
              <a:t>Summary and Outlook</a:t>
            </a:r>
          </a:p>
        </p:txBody>
      </p:sp>
      <p:sp>
        <p:nvSpPr>
          <p:cNvPr id="881" name="Shape 88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882" name="Shape 882"/>
          <p:cNvSpPr/>
          <p:nvPr/>
        </p:nvSpPr>
        <p:spPr>
          <a:xfrm>
            <a:off x="132968" y="1100090"/>
            <a:ext cx="12662664" cy="3122047"/>
          </a:xfrm>
          <a:prstGeom prst="roundRect">
            <a:avLst>
              <a:gd name="adj" fmla="val 3639"/>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spcBef>
                <a:spcPts val="1000"/>
              </a:spcBef>
              <a:defRPr sz="1800"/>
            </a:pPr>
            <a:r>
              <a:rPr sz="2800">
                <a:solidFill>
                  <a:srgbClr val="FFFFFF"/>
                </a:solidFill>
                <a:latin typeface="Gill Sans SemiBold"/>
                <a:ea typeface="Gill Sans SemiBold"/>
                <a:cs typeface="Gill Sans SemiBold"/>
                <a:sym typeface="Gill Sans SemiBold"/>
              </a:rPr>
              <a:t>The LHC,  ATLAS (and CMS) exhibited a superb performance in Run 1.</a:t>
            </a:r>
            <a:endParaRPr sz="2800">
              <a:solidFill>
                <a:srgbClr val="FFFFFF"/>
              </a:solidFill>
              <a:latin typeface="Gill Sans SemiBold"/>
              <a:ea typeface="Gill Sans SemiBold"/>
              <a:cs typeface="Gill Sans SemiBold"/>
              <a:sym typeface="Gill Sans SemiBold"/>
            </a:endParaRPr>
          </a:p>
          <a:p>
            <a:pPr lvl="0">
              <a:spcBef>
                <a:spcPts val="1000"/>
              </a:spcBef>
              <a:defRPr sz="1800"/>
            </a:pPr>
            <a:r>
              <a:rPr sz="2800">
                <a:solidFill>
                  <a:srgbClr val="FFFFFF"/>
                </a:solidFill>
                <a:latin typeface="Gill Sans SemiBold"/>
                <a:ea typeface="Gill Sans SemiBold"/>
                <a:cs typeface="Gill Sans SemiBold"/>
                <a:sym typeface="Gill Sans SemiBold"/>
              </a:rPr>
              <a:t>One of the prime goals of the LHC, </a:t>
            </a:r>
            <a:r>
              <a:rPr i="1" sz="2800">
                <a:solidFill>
                  <a:srgbClr val="FFFFFF"/>
                </a:solidFill>
                <a:latin typeface="Gill Sans SemiBold"/>
                <a:ea typeface="Gill Sans SemiBold"/>
                <a:cs typeface="Gill Sans SemiBold"/>
                <a:sym typeface="Gill Sans SemiBold"/>
              </a:rPr>
              <a:t>i.e</a:t>
            </a:r>
            <a:r>
              <a:rPr sz="2800">
                <a:solidFill>
                  <a:srgbClr val="FFFFFF"/>
                </a:solidFill>
                <a:latin typeface="Gill Sans SemiBold"/>
                <a:ea typeface="Gill Sans SemiBold"/>
                <a:cs typeface="Gill Sans SemiBold"/>
                <a:sym typeface="Gill Sans SemiBold"/>
              </a:rPr>
              <a:t>. the discovery of a Higgs boson, has been achieved!</a:t>
            </a:r>
            <a:endParaRPr sz="2800">
              <a:solidFill>
                <a:srgbClr val="FFFFFF"/>
              </a:solidFill>
              <a:latin typeface="Gill Sans SemiBold"/>
              <a:ea typeface="Gill Sans SemiBold"/>
              <a:cs typeface="Gill Sans SemiBold"/>
              <a:sym typeface="Gill Sans SemiBold"/>
            </a:endParaRPr>
          </a:p>
          <a:p>
            <a:pPr lvl="0">
              <a:spcBef>
                <a:spcPts val="1000"/>
              </a:spcBef>
              <a:defRPr sz="1800"/>
            </a:pPr>
            <a:r>
              <a:rPr sz="2800">
                <a:solidFill>
                  <a:srgbClr val="FFFFFF"/>
                </a:solidFill>
                <a:latin typeface="Gill Sans SemiBold"/>
                <a:ea typeface="Gill Sans SemiBold"/>
                <a:cs typeface="Gill Sans SemiBold"/>
                <a:sym typeface="Gill Sans SemiBold"/>
              </a:rPr>
              <a:t>ATLAS is probing the TeV scale in searches for SUSY </a:t>
            </a:r>
            <a:endParaRPr sz="2800">
              <a:solidFill>
                <a:srgbClr val="FFFFFF"/>
              </a:solidFill>
              <a:latin typeface="Gill Sans SemiBold"/>
              <a:ea typeface="Gill Sans SemiBold"/>
              <a:cs typeface="Gill Sans SemiBold"/>
              <a:sym typeface="Gill Sans SemiBold"/>
            </a:endParaRPr>
          </a:p>
          <a:p>
            <a:pPr lvl="1" indent="228600">
              <a:spcBef>
                <a:spcPts val="1000"/>
              </a:spcBef>
              <a:defRPr sz="1800"/>
            </a:pPr>
            <a:r>
              <a:rPr sz="2800">
                <a:solidFill>
                  <a:srgbClr val="FFFFFF"/>
                </a:solidFill>
                <a:latin typeface="Gill Sans SemiBold"/>
                <a:ea typeface="Gill Sans SemiBold"/>
                <a:cs typeface="Gill Sans SemiBold"/>
                <a:sym typeface="Gill Sans SemiBold"/>
              </a:rPr>
              <a:t>with sensitivity to 1 TeV gluinos, 600 GeV stops, 400 GeV EWK-inos.</a:t>
            </a:r>
          </a:p>
        </p:txBody>
      </p:sp>
      <p:sp>
        <p:nvSpPr>
          <p:cNvPr id="883" name="Shape 883"/>
          <p:cNvSpPr/>
          <p:nvPr/>
        </p:nvSpPr>
        <p:spPr>
          <a:xfrm>
            <a:off x="110466" y="4338232"/>
            <a:ext cx="12662664" cy="2125876"/>
          </a:xfrm>
          <a:prstGeom prst="roundRect">
            <a:avLst>
              <a:gd name="adj" fmla="val 5344"/>
            </a:avLst>
          </a:prstGeom>
          <a:solidFill>
            <a:srgbClr val="002452"/>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spcBef>
                <a:spcPts val="1000"/>
              </a:spcBef>
              <a:defRPr sz="2800">
                <a:solidFill>
                  <a:srgbClr val="FFFFFF"/>
                </a:solidFill>
                <a:latin typeface="Gill Sans SemiBold"/>
                <a:ea typeface="Gill Sans SemiBold"/>
                <a:cs typeface="Gill Sans SemiBold"/>
                <a:sym typeface="Gill Sans SemiBold"/>
              </a:defRPr>
            </a:lvl1pPr>
            <a:lvl2pPr indent="228600">
              <a:spcBef>
                <a:spcPts val="1000"/>
              </a:spcBef>
              <a:defRPr sz="2800">
                <a:solidFill>
                  <a:srgbClr val="FFFFFF"/>
                </a:solidFill>
                <a:latin typeface="Gill Sans SemiBold"/>
                <a:ea typeface="Gill Sans SemiBold"/>
                <a:cs typeface="Gill Sans SemiBold"/>
                <a:sym typeface="Gill Sans SemiBold"/>
              </a:defRPr>
            </a:lvl2pPr>
          </a:lstStyle>
          <a:p>
            <a:pPr lvl="0">
              <a:defRPr sz="1800">
                <a:solidFill>
                  <a:srgbClr val="000000"/>
                </a:solidFill>
              </a:defRPr>
            </a:pPr>
            <a:r>
              <a:rPr sz="2800">
                <a:solidFill>
                  <a:srgbClr val="FFFFFF"/>
                </a:solidFill>
              </a:rPr>
              <a:t>The High Luminosity upgrade is foreseen to extend from 300 to 3000/fb the dataset collected by the experiments at 14TeV.</a:t>
            </a:r>
            <a:endParaRPr sz="2800">
              <a:solidFill>
                <a:srgbClr val="FFFFFF"/>
              </a:solidFill>
            </a:endParaRPr>
          </a:p>
          <a:p>
            <a:pPr lvl="1">
              <a:defRPr sz="1800">
                <a:solidFill>
                  <a:srgbClr val="000000"/>
                </a:solidFill>
              </a:defRPr>
            </a:pPr>
            <a:r>
              <a:rPr sz="2800">
                <a:solidFill>
                  <a:srgbClr val="FFFFFF"/>
                </a:solidFill>
              </a:rPr>
              <a:t>Expected good detector performance despite the challenging conditions.</a:t>
            </a:r>
          </a:p>
        </p:txBody>
      </p:sp>
      <p:sp>
        <p:nvSpPr>
          <p:cNvPr id="884" name="Shape 884"/>
          <p:cNvSpPr/>
          <p:nvPr/>
        </p:nvSpPr>
        <p:spPr>
          <a:xfrm>
            <a:off x="126881" y="6572136"/>
            <a:ext cx="12629833" cy="2125876"/>
          </a:xfrm>
          <a:prstGeom prst="roundRect">
            <a:avLst>
              <a:gd name="adj" fmla="val 5344"/>
            </a:avLst>
          </a:prstGeom>
          <a:solidFill>
            <a:srgbClr val="F5D328"/>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p>
            <a:pPr lvl="0">
              <a:spcBef>
                <a:spcPts val="1000"/>
              </a:spcBef>
              <a:defRPr sz="1800"/>
            </a:pPr>
            <a:r>
              <a:rPr sz="2800">
                <a:latin typeface="Gill Sans SemiBold"/>
                <a:ea typeface="Gill Sans SemiBold"/>
                <a:cs typeface="Gill Sans SemiBold"/>
                <a:sym typeface="Gill Sans SemiBold"/>
              </a:rPr>
              <a:t>The HL-LHC significantly improves the measurements of Higgs properties and will thus represent an unprecedented probe for high scale New Physics.</a:t>
            </a:r>
            <a:endParaRPr sz="2800">
              <a:latin typeface="Gill Sans SemiBold"/>
              <a:ea typeface="Gill Sans SemiBold"/>
              <a:cs typeface="Gill Sans SemiBold"/>
              <a:sym typeface="Gill Sans SemiBold"/>
            </a:endParaRPr>
          </a:p>
          <a:p>
            <a:pPr lvl="0">
              <a:spcBef>
                <a:spcPts val="1000"/>
              </a:spcBef>
              <a:defRPr sz="1800"/>
            </a:pPr>
            <a:r>
              <a:rPr sz="2800">
                <a:latin typeface="Gill Sans SemiBold"/>
                <a:ea typeface="Gill Sans SemiBold"/>
                <a:cs typeface="Gill Sans SemiBold"/>
                <a:sym typeface="Gill Sans SemiBold"/>
              </a:rPr>
              <a:t>The HL-LHC provides discovery potential for natural BSM scenarios.</a:t>
            </a:r>
          </a:p>
        </p:txBody>
      </p:sp>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6" name="Shape 886"/>
          <p:cNvSpPr/>
          <p:nvPr>
            <p:ph type="title"/>
          </p:nvPr>
        </p:nvSpPr>
        <p:spPr>
          <a:prstGeom prst="rect">
            <a:avLst/>
          </a:prstGeom>
        </p:spPr>
        <p:txBody>
          <a:bodyPr/>
          <a:lstStyle/>
          <a:p>
            <a:pPr lvl="0">
              <a:defRPr sz="1800">
                <a:solidFill>
                  <a:srgbClr val="000000"/>
                </a:solidFill>
              </a:defRPr>
            </a:pPr>
            <a:r>
              <a:rPr sz="4400">
                <a:solidFill>
                  <a:srgbClr val="FFFFFE"/>
                </a:solidFill>
              </a:rPr>
              <a:t>Additional Material</a:t>
            </a:r>
          </a:p>
        </p:txBody>
      </p:sp>
      <p:sp>
        <p:nvSpPr>
          <p:cNvPr id="887" name="Shape 88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ph type="title"/>
          </p:nvPr>
        </p:nvSpPr>
        <p:spPr>
          <a:prstGeom prst="rect">
            <a:avLst/>
          </a:prstGeom>
        </p:spPr>
        <p:txBody>
          <a:bodyPr/>
          <a:lstStyle/>
          <a:p>
            <a:pPr lvl="0">
              <a:defRPr sz="1800">
                <a:solidFill>
                  <a:srgbClr val="000000"/>
                </a:solidFill>
              </a:defRPr>
            </a:pPr>
            <a:r>
              <a:rPr sz="4400">
                <a:solidFill>
                  <a:srgbClr val="FFFFFE"/>
                </a:solidFill>
              </a:rPr>
              <a:t>“Higgs-like”, ‘a’ Higgs, ‘the’ Higgs? </a:t>
            </a:r>
          </a:p>
        </p:txBody>
      </p:sp>
      <p:sp>
        <p:nvSpPr>
          <p:cNvPr id="138" name="Shape 138"/>
          <p:cNvSpPr/>
          <p:nvPr>
            <p:ph type="sldNum" sz="quarter" idx="2"/>
          </p:nvPr>
        </p:nvSpPr>
        <p:spPr>
          <a:xfrm>
            <a:off x="12032642" y="9194800"/>
            <a:ext cx="204416" cy="3175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39" name="pasted-image.png"/>
          <p:cNvPicPr/>
          <p:nvPr/>
        </p:nvPicPr>
        <p:blipFill>
          <a:blip r:embed="rId2">
            <a:extLst/>
          </a:blip>
          <a:stretch>
            <a:fillRect/>
          </a:stretch>
        </p:blipFill>
        <p:spPr>
          <a:xfrm>
            <a:off x="629110" y="1108294"/>
            <a:ext cx="4256706" cy="5411067"/>
          </a:xfrm>
          <a:prstGeom prst="rect">
            <a:avLst/>
          </a:prstGeom>
          <a:ln w="12700">
            <a:miter lim="400000"/>
          </a:ln>
        </p:spPr>
      </p:pic>
      <p:sp>
        <p:nvSpPr>
          <p:cNvPr id="140" name="Shape 140"/>
          <p:cNvSpPr/>
          <p:nvPr>
            <p:ph type="body" idx="1"/>
          </p:nvPr>
        </p:nvSpPr>
        <p:spPr>
          <a:xfrm>
            <a:off x="5040198" y="1101776"/>
            <a:ext cx="7777974" cy="7651496"/>
          </a:xfrm>
          <a:prstGeom prst="rect">
            <a:avLst/>
          </a:prstGeom>
        </p:spPr>
        <p:txBody>
          <a:bodyPr/>
          <a:lstStyle/>
          <a:p>
            <a:pPr lvl="0">
              <a:buBlip>
                <a:blip r:embed="rId3"/>
              </a:buBlip>
              <a:defRPr sz="1800"/>
            </a:pPr>
            <a:r>
              <a:rPr sz="2400"/>
              <a:t>Based on the extraordinary program developed by both the ATLAS and CMS collaborations, it looks like we have discovered “the” Higgs boson</a:t>
            </a:r>
            <a:endParaRPr sz="2400"/>
          </a:p>
          <a:p>
            <a:pPr lvl="1">
              <a:buBlip>
                <a:blip r:embed="rId3"/>
              </a:buBlip>
              <a:defRPr sz="1800"/>
            </a:pPr>
            <a:r>
              <a:rPr sz="2200"/>
              <a:t>data provide evidence for the spin-0 nature of the boson, with positive parity being strongly preferred</a:t>
            </a:r>
            <a:endParaRPr sz="2200"/>
          </a:p>
          <a:p>
            <a:pPr lvl="0">
              <a:buBlip>
                <a:blip r:embed="rId3"/>
              </a:buBlip>
              <a:defRPr sz="1800"/>
            </a:pPr>
            <a:r>
              <a:rPr sz="2400">
                <a:latin typeface="Gill Sans SemiBold"/>
                <a:ea typeface="Gill Sans SemiBold"/>
                <a:cs typeface="Gill Sans SemiBold"/>
                <a:sym typeface="Gill Sans SemiBold"/>
              </a:rPr>
              <a:t>The SM is now a UV complete theory of strong, weak, and EM forces possibly valid till the Plank scale</a:t>
            </a:r>
            <a:endParaRPr sz="2400">
              <a:latin typeface="Gill Sans SemiBold"/>
              <a:ea typeface="Gill Sans SemiBold"/>
              <a:cs typeface="Gill Sans SemiBold"/>
              <a:sym typeface="Gill Sans SemiBold"/>
            </a:endParaRPr>
          </a:p>
          <a:p>
            <a:pPr lvl="0">
              <a:buBlip>
                <a:blip r:embed="rId3"/>
              </a:buBlip>
              <a:defRPr sz="1800"/>
            </a:pPr>
            <a:r>
              <a:rPr sz="2400">
                <a:solidFill>
                  <a:srgbClr val="212121"/>
                </a:solidFill>
                <a:latin typeface="Gill Sans SemiBold"/>
                <a:ea typeface="Gill Sans SemiBold"/>
                <a:cs typeface="Gill Sans SemiBold"/>
                <a:sym typeface="Gill Sans SemiBold"/>
              </a:rPr>
              <a:t>However, it poses a fine tuning problem</a:t>
            </a:r>
          </a:p>
        </p:txBody>
      </p:sp>
      <p:pic>
        <p:nvPicPr>
          <p:cNvPr id="141" name="pasted-image.png"/>
          <p:cNvPicPr/>
          <p:nvPr/>
        </p:nvPicPr>
        <p:blipFill>
          <a:blip r:embed="rId4">
            <a:extLst/>
          </a:blip>
          <a:stretch>
            <a:fillRect/>
          </a:stretch>
        </p:blipFill>
        <p:spPr>
          <a:xfrm>
            <a:off x="5297998" y="5756435"/>
            <a:ext cx="7262375" cy="1623076"/>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142" name="Shape 142"/>
          <p:cNvSpPr/>
          <p:nvPr/>
        </p:nvSpPr>
        <p:spPr>
          <a:xfrm>
            <a:off x="591010" y="6570422"/>
            <a:ext cx="4256706" cy="1024975"/>
          </a:xfrm>
          <a:prstGeom prst="roundRect">
            <a:avLst>
              <a:gd name="adj" fmla="val 25799"/>
            </a:avLst>
          </a:prstGeom>
          <a:blipFill>
            <a:blip r:embed="rId5"/>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spcBef>
                <a:spcPts val="600"/>
              </a:spcBef>
              <a:defRPr sz="1800"/>
            </a:pPr>
            <a:r>
              <a:rPr sz="2200">
                <a:solidFill>
                  <a:srgbClr val="FFFFFE"/>
                </a:solidFill>
              </a:rPr>
              <a:t>Mass of the Higgs</a:t>
            </a:r>
            <a:endParaRPr sz="2200">
              <a:solidFill>
                <a:srgbClr val="FFFFFE"/>
              </a:solidFill>
            </a:endParaRPr>
          </a:p>
          <a:p>
            <a:pPr lvl="0" algn="l">
              <a:spcBef>
                <a:spcPts val="600"/>
              </a:spcBef>
              <a:defRPr sz="1800"/>
            </a:pPr>
            <a:r>
              <a:rPr sz="2200">
                <a:solidFill>
                  <a:srgbClr val="FFFFFF"/>
                </a:solidFill>
              </a:rPr>
              <a:t>m</a:t>
            </a:r>
            <a:r>
              <a:rPr baseline="-31000" sz="2200">
                <a:solidFill>
                  <a:srgbClr val="FFFFFF"/>
                </a:solidFill>
              </a:rPr>
              <a:t>H</a:t>
            </a:r>
            <a:r>
              <a:rPr baseline="-25000" sz="2200">
                <a:solidFill>
                  <a:srgbClr val="FFFFFF"/>
                </a:solidFill>
              </a:rPr>
              <a:t> </a:t>
            </a:r>
            <a:r>
              <a:rPr sz="2200">
                <a:solidFill>
                  <a:srgbClr val="FFFFFF"/>
                </a:solidFill>
              </a:rPr>
              <a:t>= 125.36±0.37</a:t>
            </a:r>
            <a:r>
              <a:rPr baseline="-25000" sz="2200">
                <a:solidFill>
                  <a:srgbClr val="FFFFFF"/>
                </a:solidFill>
              </a:rPr>
              <a:t>stat</a:t>
            </a:r>
            <a:r>
              <a:rPr sz="2200">
                <a:solidFill>
                  <a:srgbClr val="FFFFFF"/>
                </a:solidFill>
              </a:rPr>
              <a:t>±0.18</a:t>
            </a:r>
            <a:r>
              <a:rPr baseline="-25000" sz="2200">
                <a:solidFill>
                  <a:srgbClr val="FFFFFF"/>
                </a:solidFill>
              </a:rPr>
              <a:t>sys </a:t>
            </a:r>
            <a:r>
              <a:rPr sz="2200">
                <a:solidFill>
                  <a:srgbClr val="FFFFFF"/>
                </a:solidFill>
              </a:rPr>
              <a:t>GeV</a:t>
            </a:r>
          </a:p>
        </p:txBody>
      </p:sp>
      <p:sp>
        <p:nvSpPr>
          <p:cNvPr id="143" name="Shape 143"/>
          <p:cNvSpPr/>
          <p:nvPr/>
        </p:nvSpPr>
        <p:spPr>
          <a:xfrm rot="23355">
            <a:off x="2179954" y="9186044"/>
            <a:ext cx="1078819" cy="368301"/>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1406.3827</a:t>
            </a:r>
          </a:p>
        </p:txBody>
      </p:sp>
      <p:sp>
        <p:nvSpPr>
          <p:cNvPr id="144" name="Shape 144"/>
          <p:cNvSpPr/>
          <p:nvPr/>
        </p:nvSpPr>
        <p:spPr>
          <a:xfrm rot="23355">
            <a:off x="1285598" y="8742758"/>
            <a:ext cx="2867530" cy="368301"/>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800">
                <a:solidFill>
                  <a:srgbClr val="FFFFFF"/>
                </a:solidFill>
                <a:effectLst>
                  <a:outerShdw sx="100000" sy="100000" kx="0" ky="0" algn="b" rotWithShape="0" blurRad="38100" dist="12700" dir="5400000">
                    <a:srgbClr val="000000">
                      <a:alpha val="50000"/>
                    </a:srgbClr>
                  </a:outerShdw>
                </a:effectLst>
              </a:defRPr>
            </a:lvl1pPr>
          </a:lstStyle>
          <a:p>
            <a:pPr lvl="0">
              <a:defRPr>
                <a:solidFill>
                  <a:srgbClr val="000000"/>
                </a:solidFill>
                <a:effectLst/>
              </a:defRPr>
            </a:pPr>
            <a:r>
              <a:rPr>
                <a:solidFill>
                  <a:srgbClr val="FFFFFF"/>
                </a:solidFill>
                <a:effectLst>
                  <a:outerShdw sx="100000" sy="100000" kx="0" ky="0" algn="b" rotWithShape="0" blurRad="38100" dist="12700" dir="5400000">
                    <a:srgbClr val="000000">
                      <a:alpha val="50000"/>
                    </a:srgbClr>
                  </a:outerShdw>
                </a:effectLst>
              </a:rPr>
              <a:t>ATLAS-CONF-2014-042</a:t>
            </a:r>
          </a:p>
        </p:txBody>
      </p:sp>
      <p:sp>
        <p:nvSpPr>
          <p:cNvPr id="145" name="Shape 145"/>
          <p:cNvSpPr/>
          <p:nvPr/>
        </p:nvSpPr>
        <p:spPr>
          <a:xfrm>
            <a:off x="591010" y="7646458"/>
            <a:ext cx="4256706" cy="1024975"/>
          </a:xfrm>
          <a:prstGeom prst="roundRect">
            <a:avLst>
              <a:gd name="adj" fmla="val 22178"/>
            </a:avLst>
          </a:prstGeom>
          <a:blipFill>
            <a:blip r:embed="rId5"/>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p>
            <a:pPr lvl="0">
              <a:spcBef>
                <a:spcPts val="600"/>
              </a:spcBef>
              <a:defRPr sz="1800"/>
            </a:pPr>
            <a:r>
              <a:rPr sz="2200">
                <a:solidFill>
                  <a:srgbClr val="FFFFFE"/>
                </a:solidFill>
              </a:rPr>
              <a:t>Width of the Higgs</a:t>
            </a:r>
            <a:endParaRPr sz="2200">
              <a:solidFill>
                <a:srgbClr val="FFFFFE"/>
              </a:solidFill>
            </a:endParaRPr>
          </a:p>
          <a:p>
            <a:pPr lvl="0">
              <a:spcBef>
                <a:spcPts val="600"/>
              </a:spcBef>
              <a:defRPr sz="1800"/>
            </a:pPr>
            <a:r>
              <a:rPr sz="2200">
                <a:solidFill>
                  <a:srgbClr val="FFFFFE"/>
                </a:solidFill>
              </a:rPr>
              <a:t>4.8 &lt; Γ</a:t>
            </a:r>
            <a:r>
              <a:rPr baseline="-5999" sz="2200">
                <a:solidFill>
                  <a:srgbClr val="FFFFFE"/>
                </a:solidFill>
              </a:rPr>
              <a:t>H</a:t>
            </a:r>
            <a:r>
              <a:rPr sz="2200">
                <a:solidFill>
                  <a:srgbClr val="FFFFFE"/>
                </a:solidFill>
              </a:rPr>
              <a:t>/Γ</a:t>
            </a:r>
            <a:r>
              <a:rPr baseline="31999" sz="2200">
                <a:solidFill>
                  <a:srgbClr val="FFFFFE"/>
                </a:solidFill>
              </a:rPr>
              <a:t>SM</a:t>
            </a:r>
            <a:r>
              <a:rPr baseline="-5999" sz="2200">
                <a:solidFill>
                  <a:srgbClr val="FFFFFE"/>
                </a:solidFill>
              </a:rPr>
              <a:t>H </a:t>
            </a:r>
            <a:r>
              <a:rPr sz="2200">
                <a:solidFill>
                  <a:srgbClr val="FFFFFE"/>
                </a:solidFill>
              </a:rPr>
              <a:t>&lt;7 .7 (95%CL)</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9" name="Shape 889"/>
          <p:cNvSpPr/>
          <p:nvPr>
            <p:ph type="title"/>
          </p:nvPr>
        </p:nvSpPr>
        <p:spPr>
          <a:prstGeom prst="rect">
            <a:avLst/>
          </a:prstGeom>
        </p:spPr>
        <p:txBody>
          <a:bodyPr/>
          <a:lstStyle/>
          <a:p>
            <a:pPr lvl="0">
              <a:defRPr sz="1800">
                <a:solidFill>
                  <a:srgbClr val="000000"/>
                </a:solidFill>
              </a:defRPr>
            </a:pPr>
            <a:r>
              <a:rPr sz="4400">
                <a:solidFill>
                  <a:srgbClr val="FFFFFE"/>
                </a:solidFill>
              </a:rPr>
              <a:t>Inner Tracker (ITK)</a:t>
            </a:r>
          </a:p>
        </p:txBody>
      </p:sp>
      <p:sp>
        <p:nvSpPr>
          <p:cNvPr id="890" name="Shape 890"/>
          <p:cNvSpPr/>
          <p:nvPr>
            <p:ph type="body" idx="1"/>
          </p:nvPr>
        </p:nvSpPr>
        <p:spPr>
          <a:xfrm>
            <a:off x="647700" y="1231900"/>
            <a:ext cx="7433680" cy="8383628"/>
          </a:xfrm>
          <a:prstGeom prst="rect">
            <a:avLst/>
          </a:prstGeom>
        </p:spPr>
        <p:txBody>
          <a:bodyPr/>
          <a:lstStyle/>
          <a:p>
            <a:pPr lvl="0" marL="296333" indent="-296333">
              <a:buSzPct val="45000"/>
              <a:buBlip>
                <a:blip r:embed="rId3"/>
              </a:buBlip>
              <a:defRPr sz="1800"/>
            </a:pPr>
            <a:r>
              <a:rPr sz="2400"/>
              <a:t>ATLAS plans to upgrade a number of sub-detectors including the inner detector (tracker)</a:t>
            </a:r>
            <a:endParaRPr sz="2400"/>
          </a:p>
          <a:p>
            <a:pPr lvl="0" marL="296333" indent="-296333">
              <a:buSzPct val="45000"/>
              <a:buBlip>
                <a:blip r:embed="rId3"/>
              </a:buBlip>
              <a:defRPr sz="1800"/>
            </a:pPr>
            <a:r>
              <a:rPr sz="2400"/>
              <a:t>Various designs (including extension to high η) are considered for a new all silicon-tracker with high granularity and large bandwidth read-out links</a:t>
            </a:r>
            <a:endParaRPr sz="2400"/>
          </a:p>
          <a:p>
            <a:pPr lvl="0" marL="296333" indent="-296333">
              <a:spcBef>
                <a:spcPts val="1000"/>
              </a:spcBef>
              <a:buSzPct val="45000"/>
              <a:buBlip>
                <a:blip r:embed="rId3"/>
              </a:buBlip>
              <a:defRPr sz="1800"/>
            </a:pPr>
            <a:r>
              <a:rPr sz="2400"/>
              <a:t>Basic layout is based on: </a:t>
            </a:r>
            <a:endParaRPr sz="2400"/>
          </a:p>
          <a:p>
            <a:pPr lvl="1" marL="716138" indent="-271638">
              <a:spcBef>
                <a:spcPts val="1000"/>
              </a:spcBef>
              <a:buSzPct val="45000"/>
              <a:buBlip>
                <a:blip r:embed="rId3"/>
              </a:buBlip>
              <a:defRPr sz="1800"/>
            </a:pPr>
            <a:r>
              <a:rPr sz="2200" u="sng"/>
              <a:t>Strip tracker</a:t>
            </a:r>
            <a:r>
              <a:rPr sz="2200"/>
              <a:t>: 5 layers, stubs, 7 disks on each side, |η| &lt; 2.5</a:t>
            </a:r>
            <a:endParaRPr sz="2200"/>
          </a:p>
          <a:p>
            <a:pPr lvl="1" marL="716138" indent="-271638">
              <a:spcBef>
                <a:spcPts val="1000"/>
              </a:spcBef>
              <a:buSzPct val="45000"/>
              <a:buBlip>
                <a:blip r:embed="rId3"/>
              </a:buBlip>
              <a:defRPr sz="1800"/>
            </a:pPr>
            <a:r>
              <a:rPr sz="2200" u="sng"/>
              <a:t>Pixel tracker</a:t>
            </a:r>
            <a:r>
              <a:rPr sz="2200"/>
              <a:t>: 4 layers, 6 disks</a:t>
            </a:r>
            <a:endParaRPr sz="2200"/>
          </a:p>
          <a:p>
            <a:pPr lvl="0" marL="296333" indent="-296333">
              <a:spcBef>
                <a:spcPts val="1000"/>
              </a:spcBef>
              <a:buSzPct val="45000"/>
              <a:buBlip>
                <a:blip r:embed="rId3"/>
              </a:buBlip>
              <a:defRPr sz="1800"/>
            </a:pPr>
            <a:r>
              <a:rPr sz="2400"/>
              <a:t>Expected performance: </a:t>
            </a:r>
            <a:endParaRPr sz="2400"/>
          </a:p>
          <a:p>
            <a:pPr lvl="1" marL="716138" indent="-271638">
              <a:spcBef>
                <a:spcPts val="1000"/>
              </a:spcBef>
              <a:buSzPct val="45000"/>
              <a:buBlip>
                <a:blip r:embed="rId3"/>
              </a:buBlip>
              <a:defRPr sz="1800"/>
            </a:pPr>
            <a:r>
              <a:rPr sz="2200"/>
              <a:t>14 hits/track for |η| &lt; 2.3</a:t>
            </a:r>
            <a:endParaRPr sz="2200"/>
          </a:p>
          <a:p>
            <a:pPr lvl="1" marL="716138" indent="-271638">
              <a:spcBef>
                <a:spcPts val="1000"/>
              </a:spcBef>
              <a:buSzPct val="45000"/>
              <a:buBlip>
                <a:blip r:embed="rId3"/>
              </a:buBlip>
              <a:defRPr sz="1800"/>
            </a:pPr>
            <a:r>
              <a:rPr sz="2200"/>
              <a:t>occupancy &lt;1% for μ ~200</a:t>
            </a:r>
            <a:endParaRPr sz="2200"/>
          </a:p>
          <a:p>
            <a:pPr lvl="0" marL="0" indent="0">
              <a:spcBef>
                <a:spcPts val="1000"/>
              </a:spcBef>
              <a:buSzTx/>
              <a:buNone/>
              <a:defRPr sz="1800"/>
            </a:pPr>
            <a:r>
              <a:rPr i="1" sz="2400"/>
              <a:t>with 0.7X</a:t>
            </a:r>
            <a:r>
              <a:rPr baseline="-18750" i="1" sz="800"/>
              <a:t>0  </a:t>
            </a:r>
            <a:r>
              <a:rPr i="1" sz="2400"/>
              <a:t> for |η| ≤ 2.7</a:t>
            </a:r>
          </a:p>
        </p:txBody>
      </p:sp>
      <p:sp>
        <p:nvSpPr>
          <p:cNvPr id="891" name="Shape 8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892" name="pasted-image.png"/>
          <p:cNvPicPr/>
          <p:nvPr/>
        </p:nvPicPr>
        <p:blipFill>
          <a:blip r:embed="rId4">
            <a:extLst/>
          </a:blip>
          <a:stretch>
            <a:fillRect/>
          </a:stretch>
        </p:blipFill>
        <p:spPr>
          <a:xfrm>
            <a:off x="8228888" y="4609098"/>
            <a:ext cx="4573625" cy="3062787"/>
          </a:xfrm>
          <a:prstGeom prst="rect">
            <a:avLst/>
          </a:prstGeom>
          <a:ln w="12700">
            <a:miter lim="400000"/>
          </a:ln>
        </p:spPr>
      </p:pic>
      <p:pic>
        <p:nvPicPr>
          <p:cNvPr id="893" name="pasted-image.png"/>
          <p:cNvPicPr/>
          <p:nvPr/>
        </p:nvPicPr>
        <p:blipFill>
          <a:blip r:embed="rId5">
            <a:extLst/>
          </a:blip>
          <a:stretch>
            <a:fillRect/>
          </a:stretch>
        </p:blipFill>
        <p:spPr>
          <a:xfrm>
            <a:off x="7824262" y="1284727"/>
            <a:ext cx="4888478" cy="3177510"/>
          </a:xfrm>
          <a:prstGeom prst="rect">
            <a:avLst/>
          </a:prstGeom>
          <a:ln w="12700">
            <a:miter lim="400000"/>
          </a:ln>
        </p:spPr>
      </p:pic>
      <p:pic>
        <p:nvPicPr>
          <p:cNvPr id="894" name="pasted-image.png"/>
          <p:cNvPicPr/>
          <p:nvPr/>
        </p:nvPicPr>
        <p:blipFill>
          <a:blip r:embed="rId6">
            <a:extLst/>
          </a:blip>
          <a:stretch>
            <a:fillRect/>
          </a:stretch>
        </p:blipFill>
        <p:spPr>
          <a:xfrm>
            <a:off x="3052460" y="7818746"/>
            <a:ext cx="7282886" cy="1684930"/>
          </a:xfrm>
          <a:prstGeom prst="rect">
            <a:avLst/>
          </a:prstGeom>
          <a:ln w="12700">
            <a:miter lim="400000"/>
          </a:ln>
        </p:spPr>
      </p:pic>
      <p:sp>
        <p:nvSpPr>
          <p:cNvPr id="895" name="Shape 895"/>
          <p:cNvSpPr/>
          <p:nvPr/>
        </p:nvSpPr>
        <p:spPr>
          <a:xfrm rot="16174790">
            <a:off x="-520333" y="8564298"/>
            <a:ext cx="1647975" cy="457201"/>
          </a:xfrm>
          <a:prstGeom prst="rect">
            <a:avLst/>
          </a:prstGeom>
          <a:blipFill>
            <a:blip r:embed="rId7"/>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LHCC-I-023</a:t>
            </a:r>
          </a:p>
        </p:txBody>
      </p:sp>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9" name="Shape 899"/>
          <p:cNvSpPr/>
          <p:nvPr>
            <p:ph type="title"/>
          </p:nvPr>
        </p:nvSpPr>
        <p:spPr>
          <a:prstGeom prst="rect">
            <a:avLst/>
          </a:prstGeom>
        </p:spPr>
        <p:txBody>
          <a:bodyPr/>
          <a:lstStyle/>
          <a:p>
            <a:pPr lvl="0">
              <a:defRPr sz="1800">
                <a:solidFill>
                  <a:srgbClr val="000000"/>
                </a:solidFill>
              </a:defRPr>
            </a:pPr>
            <a:r>
              <a:rPr sz="4400">
                <a:solidFill>
                  <a:srgbClr val="FFFFFE"/>
                </a:solidFill>
              </a:rPr>
              <a:t>ITK Strip Detector </a:t>
            </a:r>
          </a:p>
        </p:txBody>
      </p:sp>
      <p:sp>
        <p:nvSpPr>
          <p:cNvPr id="900" name="Shape 900"/>
          <p:cNvSpPr/>
          <p:nvPr>
            <p:ph type="body" idx="1"/>
          </p:nvPr>
        </p:nvSpPr>
        <p:spPr>
          <a:prstGeom prst="rect">
            <a:avLst/>
          </a:prstGeom>
        </p:spPr>
        <p:txBody>
          <a:bodyPr/>
          <a:lstStyle/>
          <a:p>
            <a:pPr lvl="0">
              <a:buBlip>
                <a:blip r:embed="rId2"/>
              </a:buBlip>
              <a:defRPr sz="1800"/>
            </a:pPr>
            <a:r>
              <a:rPr sz="2400"/>
              <a:t>Radiation hard sensors</a:t>
            </a:r>
            <a:endParaRPr sz="2400"/>
          </a:p>
          <a:p>
            <a:pPr lvl="1">
              <a:spcBef>
                <a:spcPts val="1000"/>
              </a:spcBef>
              <a:buBlip>
                <a:blip r:embed="rId2"/>
              </a:buBlip>
              <a:defRPr sz="1800"/>
            </a:pPr>
            <a:r>
              <a:rPr sz="2200"/>
              <a:t>Single sided n</a:t>
            </a:r>
            <a:r>
              <a:rPr baseline="31999" sz="2200"/>
              <a:t>+</a:t>
            </a:r>
            <a:r>
              <a:rPr sz="2200"/>
              <a:t>-in-p (faster signal, reduced charge trapping)</a:t>
            </a:r>
            <a:endParaRPr sz="2200"/>
          </a:p>
          <a:p>
            <a:pPr lvl="1">
              <a:spcBef>
                <a:spcPts val="1000"/>
              </a:spcBef>
              <a:buBlip>
                <a:blip r:embed="rId2"/>
              </a:buBlip>
              <a:defRPr sz="1800"/>
            </a:pPr>
            <a:r>
              <a:rPr sz="2200"/>
              <a:t>74.5 um pitch (average in EC)</a:t>
            </a:r>
            <a:endParaRPr sz="2200"/>
          </a:p>
          <a:p>
            <a:pPr lvl="1">
              <a:spcBef>
                <a:spcPts val="1000"/>
              </a:spcBef>
              <a:buBlip>
                <a:blip r:embed="rId2"/>
              </a:buBlip>
              <a:defRPr sz="1800"/>
            </a:pPr>
            <a:r>
              <a:rPr sz="2200"/>
              <a:t>Barrel </a:t>
            </a:r>
            <a:endParaRPr sz="2200"/>
          </a:p>
          <a:p>
            <a:pPr lvl="2">
              <a:spcBef>
                <a:spcPts val="1000"/>
              </a:spcBef>
              <a:buBlip>
                <a:blip r:embed="rId2"/>
              </a:buBlip>
              <a:defRPr sz="1800"/>
            </a:pPr>
            <a:r>
              <a:rPr sz="2000"/>
              <a:t>97.54 x 97.54 mm2</a:t>
            </a:r>
            <a:endParaRPr sz="2000"/>
          </a:p>
          <a:p>
            <a:pPr lvl="2">
              <a:spcBef>
                <a:spcPts val="1000"/>
              </a:spcBef>
              <a:buBlip>
                <a:blip r:embed="rId2"/>
              </a:buBlip>
              <a:defRPr sz="1800"/>
            </a:pPr>
            <a:r>
              <a:rPr sz="2000"/>
              <a:t>inner three layers short strips (23.28 mm)</a:t>
            </a:r>
            <a:endParaRPr sz="2000"/>
          </a:p>
          <a:p>
            <a:pPr lvl="2">
              <a:spcBef>
                <a:spcPts val="1000"/>
              </a:spcBef>
              <a:buBlip>
                <a:blip r:embed="rId2"/>
              </a:buBlip>
              <a:defRPr sz="1800"/>
            </a:pPr>
            <a:r>
              <a:rPr sz="2000"/>
              <a:t>outer layers long strips (47.75 mm)</a:t>
            </a:r>
            <a:endParaRPr sz="2000"/>
          </a:p>
          <a:p>
            <a:pPr lvl="1">
              <a:spcBef>
                <a:spcPts val="1000"/>
              </a:spcBef>
              <a:buBlip>
                <a:blip r:embed="rId2"/>
              </a:buBlip>
              <a:defRPr sz="1800"/>
            </a:pPr>
            <a:r>
              <a:rPr sz="2200"/>
              <a:t>EndCap </a:t>
            </a:r>
            <a:endParaRPr sz="2200"/>
          </a:p>
          <a:p>
            <a:pPr lvl="2">
              <a:spcBef>
                <a:spcPts val="1000"/>
              </a:spcBef>
              <a:buBlip>
                <a:blip r:embed="rId2"/>
              </a:buBlip>
              <a:defRPr sz="1800"/>
            </a:pPr>
            <a:r>
              <a:rPr sz="2000"/>
              <a:t>6 module shapes/sizes</a:t>
            </a:r>
            <a:endParaRPr sz="2000"/>
          </a:p>
          <a:p>
            <a:pPr lvl="2">
              <a:spcBef>
                <a:spcPts val="1000"/>
              </a:spcBef>
              <a:buBlip>
                <a:blip r:embed="rId2"/>
              </a:buBlip>
              <a:defRPr sz="1800"/>
            </a:pPr>
            <a:r>
              <a:rPr sz="2000"/>
              <a:t>strip length from 8.1 to 49.9 mm</a:t>
            </a:r>
          </a:p>
        </p:txBody>
      </p:sp>
      <p:sp>
        <p:nvSpPr>
          <p:cNvPr id="901" name="Shape 90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grpSp>
        <p:nvGrpSpPr>
          <p:cNvPr id="904" name="Group 904"/>
          <p:cNvGrpSpPr/>
          <p:nvPr/>
        </p:nvGrpSpPr>
        <p:grpSpPr>
          <a:xfrm>
            <a:off x="8596076" y="1393599"/>
            <a:ext cx="4179517" cy="3858275"/>
            <a:chOff x="0" y="0"/>
            <a:chExt cx="4179516" cy="3858274"/>
          </a:xfrm>
        </p:grpSpPr>
        <p:pic>
          <p:nvPicPr>
            <p:cNvPr id="902" name="pasted-image.png"/>
            <p:cNvPicPr/>
            <p:nvPr/>
          </p:nvPicPr>
          <p:blipFill>
            <a:blip r:embed="rId3">
              <a:extLst/>
            </a:blip>
            <a:stretch>
              <a:fillRect/>
            </a:stretch>
          </p:blipFill>
          <p:spPr>
            <a:xfrm>
              <a:off x="0" y="0"/>
              <a:ext cx="3776300" cy="3858275"/>
            </a:xfrm>
            <a:prstGeom prst="rect">
              <a:avLst/>
            </a:prstGeom>
            <a:ln w="12700" cap="flat">
              <a:noFill/>
              <a:miter lim="400000"/>
            </a:ln>
            <a:effectLst/>
          </p:spPr>
        </p:pic>
        <p:sp>
          <p:nvSpPr>
            <p:cNvPr id="903" name="Shape 903"/>
            <p:cNvSpPr/>
            <p:nvPr/>
          </p:nvSpPr>
          <p:spPr>
            <a:xfrm>
              <a:off x="2898031" y="227011"/>
              <a:ext cx="1281486"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1" indent="228600" algn="l">
                <a:spcBef>
                  <a:spcPts val="1000"/>
                </a:spcBef>
                <a:defRPr sz="1800"/>
              </a:pPr>
              <a:r>
                <a:rPr sz="2200"/>
                <a:t>Barrel</a:t>
              </a:r>
            </a:p>
          </p:txBody>
        </p:sp>
      </p:grpSp>
      <p:grpSp>
        <p:nvGrpSpPr>
          <p:cNvPr id="908" name="Group 908"/>
          <p:cNvGrpSpPr/>
          <p:nvPr/>
        </p:nvGrpSpPr>
        <p:grpSpPr>
          <a:xfrm>
            <a:off x="1285750" y="5786671"/>
            <a:ext cx="10604409" cy="3858276"/>
            <a:chOff x="0" y="0"/>
            <a:chExt cx="10604407" cy="3858274"/>
          </a:xfrm>
        </p:grpSpPr>
        <p:pic>
          <p:nvPicPr>
            <p:cNvPr id="905" name="pasted-image.png"/>
            <p:cNvPicPr/>
            <p:nvPr/>
          </p:nvPicPr>
          <p:blipFill>
            <a:blip r:embed="rId4">
              <a:extLst/>
            </a:blip>
            <a:stretch>
              <a:fillRect/>
            </a:stretch>
          </p:blipFill>
          <p:spPr>
            <a:xfrm>
              <a:off x="0" y="0"/>
              <a:ext cx="10015474" cy="3858275"/>
            </a:xfrm>
            <a:prstGeom prst="rect">
              <a:avLst/>
            </a:prstGeom>
            <a:ln w="12700" cap="flat">
              <a:noFill/>
              <a:miter lim="400000"/>
            </a:ln>
            <a:effectLst/>
          </p:spPr>
        </p:pic>
        <p:sp>
          <p:nvSpPr>
            <p:cNvPr id="906" name="Shape 906"/>
            <p:cNvSpPr/>
            <p:nvPr/>
          </p:nvSpPr>
          <p:spPr>
            <a:xfrm>
              <a:off x="9334407" y="2302599"/>
              <a:ext cx="1270001" cy="1270001"/>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sp>
          <p:nvSpPr>
            <p:cNvPr id="907" name="Shape 907"/>
            <p:cNvSpPr/>
            <p:nvPr/>
          </p:nvSpPr>
          <p:spPr>
            <a:xfrm>
              <a:off x="5463785" y="917474"/>
              <a:ext cx="1281485"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1" indent="228600" algn="l">
                <a:spcBef>
                  <a:spcPts val="1000"/>
                </a:spcBef>
                <a:defRPr sz="1800"/>
              </a:pPr>
              <a:r>
                <a:rPr sz="2200"/>
                <a:t>Barrel</a:t>
              </a:r>
            </a:p>
          </p:txBody>
        </p:sp>
      </p:gr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0" name="Shape 910"/>
          <p:cNvSpPr/>
          <p:nvPr>
            <p:ph type="title"/>
          </p:nvPr>
        </p:nvSpPr>
        <p:spPr>
          <a:prstGeom prst="rect">
            <a:avLst/>
          </a:prstGeom>
        </p:spPr>
        <p:txBody>
          <a:bodyPr/>
          <a:lstStyle/>
          <a:p>
            <a:pPr lvl="0">
              <a:defRPr sz="1800">
                <a:solidFill>
                  <a:srgbClr val="000000"/>
                </a:solidFill>
              </a:defRPr>
            </a:pPr>
            <a:r>
              <a:rPr sz="4400">
                <a:solidFill>
                  <a:srgbClr val="FFFFFE"/>
                </a:solidFill>
              </a:rPr>
              <a:t>How can the ANL Group contribute to ITK?</a:t>
            </a:r>
          </a:p>
        </p:txBody>
      </p:sp>
      <p:sp>
        <p:nvSpPr>
          <p:cNvPr id="911" name="Shape 911"/>
          <p:cNvSpPr/>
          <p:nvPr>
            <p:ph type="body" idx="1"/>
          </p:nvPr>
        </p:nvSpPr>
        <p:spPr>
          <a:xfrm>
            <a:off x="647700" y="1231900"/>
            <a:ext cx="11709400" cy="1969172"/>
          </a:xfrm>
          <a:prstGeom prst="rect">
            <a:avLst/>
          </a:prstGeom>
        </p:spPr>
        <p:txBody>
          <a:bodyPr/>
          <a:lstStyle/>
          <a:p>
            <a:pPr lvl="0" marL="296333" indent="-296333">
              <a:buSzPct val="45000"/>
              <a:buBlip>
                <a:blip r:embed="rId3"/>
              </a:buBlip>
              <a:defRPr sz="1800"/>
            </a:pPr>
            <a:r>
              <a:rPr sz="2400"/>
              <a:t>20,000+ modules must be built for a total of 193m</a:t>
            </a:r>
            <a:r>
              <a:rPr baseline="31999" sz="2400"/>
              <a:t>2</a:t>
            </a:r>
            <a:r>
              <a:rPr sz="2400"/>
              <a:t>!</a:t>
            </a:r>
            <a:endParaRPr sz="2400"/>
          </a:p>
          <a:p>
            <a:pPr lvl="0" marL="296333" indent="-296333">
              <a:buSzPct val="45000"/>
              <a:buBlip>
                <a:blip r:embed="rId3"/>
              </a:buBlip>
              <a:defRPr sz="1800"/>
            </a:pPr>
            <a:r>
              <a:rPr sz="2400">
                <a:solidFill>
                  <a:srgbClr val="941100"/>
                </a:solidFill>
              </a:rPr>
              <a:t>My goal at ANL is to join the ITK-strip project and contribute to stave production</a:t>
            </a:r>
            <a:endParaRPr sz="2400">
              <a:solidFill>
                <a:srgbClr val="941100"/>
              </a:solidFill>
            </a:endParaRPr>
          </a:p>
          <a:p>
            <a:pPr lvl="1" marL="716138" indent="-271638">
              <a:buSzPct val="45000"/>
              <a:buBlip>
                <a:blip r:embed="rId3"/>
              </a:buBlip>
              <a:defRPr sz="1800"/>
            </a:pPr>
            <a:r>
              <a:rPr sz="2200"/>
              <a:t>ATLAS Kickoff meeting held on Nov 14, 2014</a:t>
            </a:r>
            <a:endParaRPr sz="2200"/>
          </a:p>
        </p:txBody>
      </p:sp>
      <p:sp>
        <p:nvSpPr>
          <p:cNvPr id="912" name="Shape 91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913" name="pasted-image.pdf"/>
          <p:cNvPicPr/>
          <p:nvPr/>
        </p:nvPicPr>
        <p:blipFill>
          <a:blip r:embed="rId4">
            <a:extLst/>
          </a:blip>
          <a:stretch>
            <a:fillRect/>
          </a:stretch>
        </p:blipFill>
        <p:spPr>
          <a:xfrm>
            <a:off x="4872583" y="3062162"/>
            <a:ext cx="8102059" cy="6054038"/>
          </a:xfrm>
          <a:prstGeom prst="rect">
            <a:avLst/>
          </a:prstGeom>
          <a:ln w="12700">
            <a:miter lim="400000"/>
          </a:ln>
        </p:spPr>
      </p:pic>
      <p:grpSp>
        <p:nvGrpSpPr>
          <p:cNvPr id="916" name="Group 916"/>
          <p:cNvGrpSpPr/>
          <p:nvPr/>
        </p:nvGrpSpPr>
        <p:grpSpPr>
          <a:xfrm>
            <a:off x="130128" y="3899571"/>
            <a:ext cx="5016518" cy="4350992"/>
            <a:chOff x="-25400" y="-25400"/>
            <a:chExt cx="5016517" cy="4350991"/>
          </a:xfrm>
        </p:grpSpPr>
        <p:sp>
          <p:nvSpPr>
            <p:cNvPr id="915" name="Shape 915"/>
            <p:cNvSpPr/>
            <p:nvPr/>
          </p:nvSpPr>
          <p:spPr>
            <a:xfrm>
              <a:off x="0" y="0"/>
              <a:ext cx="4965718" cy="4300192"/>
            </a:xfrm>
            <a:prstGeom prst="rect">
              <a:avLst/>
            </a:prstGeom>
            <a:noFill/>
            <a:ln>
              <a:noFill/>
            </a:ln>
            <a:effectLst/>
            <a:extLst>
              <a:ext uri="{C572A759-6A51-4108-AA02-DFA0A04FC94B}">
                <ma14:wrappingTextBoxFlag xmlns:ma14="http://schemas.microsoft.com/office/mac/drawingml/2011/main" val="1"/>
              </a:ext>
            </a:extLst>
          </p:spPr>
          <p:txBody>
            <a:bodyPr wrap="square" lIns="0" tIns="0" rIns="0" bIns="0" numCol="1" anchor="t">
              <a:noAutofit/>
            </a:bodyPr>
            <a:lstStyle/>
            <a:p>
              <a:pPr lvl="0" marL="296333" indent="-296333" algn="l">
                <a:spcBef>
                  <a:spcPts val="3000"/>
                </a:spcBef>
                <a:buSzPct val="45000"/>
                <a:buBlip>
                  <a:blip r:embed="rId3"/>
                </a:buBlip>
                <a:defRPr sz="1800"/>
              </a:pPr>
              <a:r>
                <a:rPr sz="2400"/>
                <a:t>2015</a:t>
              </a:r>
              <a:endParaRPr sz="2400"/>
            </a:p>
            <a:p>
              <a:pPr lvl="1" marL="740833" indent="-296333" algn="l">
                <a:spcBef>
                  <a:spcPts val="1000"/>
                </a:spcBef>
                <a:buSzPct val="45000"/>
                <a:buBlip>
                  <a:blip r:embed="rId3"/>
                </a:buBlip>
                <a:defRPr sz="1800"/>
              </a:pPr>
              <a:r>
                <a:rPr sz="2200"/>
                <a:t>costing exercise for ITK (RRB final report in October 2015)</a:t>
              </a:r>
              <a:endParaRPr sz="2200"/>
            </a:p>
            <a:p>
              <a:pPr lvl="1" marL="740833" indent="-296333" algn="l">
                <a:spcBef>
                  <a:spcPts val="1000"/>
                </a:spcBef>
                <a:buSzPct val="45000"/>
                <a:buBlip>
                  <a:blip r:embed="rId3"/>
                </a:buBlip>
                <a:defRPr sz="1800"/>
              </a:pPr>
              <a:r>
                <a:rPr sz="2200"/>
                <a:t>pre-qualification of production site</a:t>
              </a:r>
              <a:endParaRPr sz="2200"/>
            </a:p>
            <a:p>
              <a:pPr lvl="0" marL="296333" indent="-296333" algn="l">
                <a:spcBef>
                  <a:spcPts val="3000"/>
                </a:spcBef>
                <a:buSzPct val="45000"/>
                <a:buBlip>
                  <a:blip r:embed="rId3"/>
                </a:buBlip>
                <a:defRPr sz="1800"/>
              </a:pPr>
              <a:r>
                <a:rPr sz="2400"/>
                <a:t>2016 </a:t>
              </a:r>
              <a:endParaRPr sz="2400"/>
            </a:p>
            <a:p>
              <a:pPr lvl="1" marL="740833" indent="-296333" algn="l">
                <a:spcBef>
                  <a:spcPts val="1000"/>
                </a:spcBef>
                <a:buSzPct val="45000"/>
                <a:buBlip>
                  <a:blip r:embed="rId3"/>
                </a:buBlip>
                <a:defRPr sz="1800"/>
              </a:pPr>
              <a:r>
                <a:rPr sz="2200"/>
                <a:t>finalization of TDR</a:t>
              </a:r>
              <a:endParaRPr sz="2200"/>
            </a:p>
            <a:p>
              <a:pPr lvl="1" marL="740833" indent="-296333" algn="l">
                <a:spcBef>
                  <a:spcPts val="1000"/>
                </a:spcBef>
                <a:buSzPct val="45000"/>
                <a:buBlip>
                  <a:blip r:embed="rId3"/>
                </a:buBlip>
                <a:defRPr sz="1800"/>
              </a:pPr>
              <a:r>
                <a:rPr sz="2200"/>
                <a:t>2016-2018 pre-production</a:t>
              </a:r>
              <a:endParaRPr sz="2200"/>
            </a:p>
            <a:p>
              <a:pPr lvl="0" marL="296333" indent="-296333" algn="l">
                <a:spcBef>
                  <a:spcPts val="3000"/>
                </a:spcBef>
                <a:buSzPct val="45000"/>
                <a:buBlip>
                  <a:blip r:embed="rId3"/>
                </a:buBlip>
                <a:defRPr sz="1800"/>
              </a:pPr>
              <a:r>
                <a:rPr sz="2400"/>
                <a:t>from 2019, production</a:t>
              </a:r>
            </a:p>
          </p:txBody>
        </p:sp>
        <p:pic>
          <p:nvPicPr>
            <p:cNvPr id="914" name=""/>
            <p:cNvPicPr/>
            <p:nvPr/>
          </p:nvPicPr>
          <p:blipFill>
            <a:blip r:embed="rId5">
              <a:extLst/>
            </a:blip>
            <a:stretch>
              <a:fillRect/>
            </a:stretch>
          </p:blipFill>
          <p:spPr>
            <a:xfrm>
              <a:off x="-25400" y="-25400"/>
              <a:ext cx="5016517" cy="4350991"/>
            </a:xfrm>
            <a:prstGeom prst="rect">
              <a:avLst/>
            </a:prstGeom>
            <a:effectLst/>
          </p:spPr>
        </p:pic>
      </p:gr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0" name="Shape 920"/>
          <p:cNvSpPr/>
          <p:nvPr>
            <p:ph type="title"/>
          </p:nvPr>
        </p:nvSpPr>
        <p:spPr>
          <a:prstGeom prst="rect">
            <a:avLst/>
          </a:prstGeom>
        </p:spPr>
        <p:txBody>
          <a:bodyPr/>
          <a:lstStyle/>
          <a:p>
            <a:pPr lvl="0">
              <a:defRPr sz="1800">
                <a:solidFill>
                  <a:srgbClr val="000000"/>
                </a:solidFill>
              </a:defRPr>
            </a:pPr>
            <a:r>
              <a:rPr sz="4400">
                <a:solidFill>
                  <a:srgbClr val="FFFFFE"/>
                </a:solidFill>
              </a:rPr>
              <a:t>Approximate Estimate of Resources</a:t>
            </a:r>
          </a:p>
        </p:txBody>
      </p:sp>
      <p:sp>
        <p:nvSpPr>
          <p:cNvPr id="921" name="Shape 921"/>
          <p:cNvSpPr/>
          <p:nvPr>
            <p:ph type="body" idx="1"/>
          </p:nvPr>
        </p:nvSpPr>
        <p:spPr>
          <a:xfrm>
            <a:off x="647700" y="1231900"/>
            <a:ext cx="7039269" cy="8080473"/>
          </a:xfrm>
          <a:prstGeom prst="rect">
            <a:avLst/>
          </a:prstGeom>
        </p:spPr>
        <p:txBody>
          <a:bodyPr/>
          <a:lstStyle/>
          <a:p>
            <a:pPr lvl="0">
              <a:buBlip>
                <a:blip r:embed="rId2"/>
              </a:buBlip>
              <a:defRPr sz="1800"/>
            </a:pPr>
            <a:r>
              <a:rPr sz="2400"/>
              <a:t>Clean Rooms ~6000 SF or class 10,000 (or better)</a:t>
            </a:r>
            <a:endParaRPr sz="2400"/>
          </a:p>
          <a:p>
            <a:pPr lvl="0">
              <a:buBlip>
                <a:blip r:embed="rId2"/>
              </a:buBlip>
              <a:defRPr sz="1800"/>
            </a:pPr>
            <a:r>
              <a:rPr sz="2400"/>
              <a:t>General lab space ~1000 SF</a:t>
            </a:r>
            <a:endParaRPr sz="2400"/>
          </a:p>
          <a:p>
            <a:pPr lvl="1">
              <a:spcBef>
                <a:spcPts val="1000"/>
              </a:spcBef>
              <a:buBlip>
                <a:blip r:embed="rId2"/>
              </a:buBlip>
              <a:defRPr sz="1800"/>
            </a:pPr>
            <a:r>
              <a:rPr sz="2200"/>
              <a:t>burn in capabilities; bench top equipment; water glycol chillers</a:t>
            </a:r>
            <a:endParaRPr sz="2200"/>
          </a:p>
          <a:p>
            <a:pPr lvl="0">
              <a:buBlip>
                <a:blip r:embed="rId2"/>
              </a:buBlip>
              <a:defRPr sz="1800"/>
            </a:pPr>
            <a:r>
              <a:rPr sz="2400"/>
              <a:t>Cubicle and Office space</a:t>
            </a:r>
            <a:endParaRPr sz="2400"/>
          </a:p>
          <a:p>
            <a:pPr lvl="1">
              <a:spcBef>
                <a:spcPts val="1000"/>
              </a:spcBef>
              <a:buBlip>
                <a:blip r:embed="rId2"/>
              </a:buBlip>
              <a:defRPr sz="1800"/>
            </a:pPr>
            <a:r>
              <a:rPr sz="2200"/>
              <a:t>large area for visitors (~20 people), meeting rooms, rooms for social/professional breaks</a:t>
            </a:r>
            <a:endParaRPr sz="2200"/>
          </a:p>
          <a:p>
            <a:pPr lvl="0">
              <a:buBlip>
                <a:blip r:embed="rId2"/>
              </a:buBlip>
              <a:defRPr sz="1800"/>
            </a:pPr>
            <a:r>
              <a:rPr sz="2400"/>
              <a:t>Facility supplies general services (compressed air, dry compressed air, nitrogen, vacuum…)</a:t>
            </a:r>
            <a:endParaRPr sz="2400"/>
          </a:p>
          <a:p>
            <a:pPr lvl="0">
              <a:buBlip>
                <a:blip r:embed="rId2"/>
              </a:buBlip>
              <a:defRPr sz="1800"/>
            </a:pPr>
            <a:r>
              <a:rPr sz="2400">
                <a:latin typeface="Gill Sans SemiBold"/>
                <a:ea typeface="Gill Sans SemiBold"/>
                <a:cs typeface="Gill Sans SemiBold"/>
                <a:sym typeface="Gill Sans SemiBold"/>
              </a:rPr>
              <a:t>Assuming 3000 modules in 2-3 years (10 modules per day), personnel needed for QC, assembly, QA:</a:t>
            </a:r>
            <a:endParaRPr sz="2400">
              <a:latin typeface="Gill Sans SemiBold"/>
              <a:ea typeface="Gill Sans SemiBold"/>
              <a:cs typeface="Gill Sans SemiBold"/>
              <a:sym typeface="Gill Sans SemiBold"/>
            </a:endParaRPr>
          </a:p>
          <a:p>
            <a:pPr lvl="1">
              <a:spcBef>
                <a:spcPts val="1000"/>
              </a:spcBef>
              <a:buBlip>
                <a:blip r:embed="rId2"/>
              </a:buBlip>
              <a:defRPr sz="1800"/>
            </a:pPr>
            <a:r>
              <a:rPr sz="2200"/>
              <a:t>Core technicians (see table)</a:t>
            </a:r>
            <a:endParaRPr sz="2200"/>
          </a:p>
          <a:p>
            <a:pPr lvl="1">
              <a:spcBef>
                <a:spcPts val="1000"/>
              </a:spcBef>
              <a:buBlip>
                <a:blip r:embed="rId2"/>
              </a:buBlip>
              <a:defRPr sz="1800"/>
            </a:pPr>
            <a:r>
              <a:rPr sz="2200"/>
              <a:t>~2 FTEs Core Engineer Physicists</a:t>
            </a:r>
            <a:endParaRPr sz="2200"/>
          </a:p>
          <a:p>
            <a:pPr lvl="1">
              <a:spcBef>
                <a:spcPts val="1000"/>
              </a:spcBef>
              <a:buBlip>
                <a:blip r:embed="rId2"/>
              </a:buBlip>
              <a:defRPr sz="1800"/>
            </a:pPr>
            <a:r>
              <a:rPr sz="2200"/>
              <a:t>Postdocs, graduate students, designers</a:t>
            </a:r>
            <a:endParaRPr sz="2200"/>
          </a:p>
          <a:p>
            <a:pPr lvl="1">
              <a:spcBef>
                <a:spcPts val="1000"/>
              </a:spcBef>
              <a:buBlip>
                <a:blip r:embed="rId2"/>
              </a:buBlip>
              <a:defRPr sz="1800"/>
            </a:pPr>
            <a:r>
              <a:rPr sz="2200"/>
              <a:t>(Local) ~1 FTE Project Leader</a:t>
            </a:r>
          </a:p>
        </p:txBody>
      </p:sp>
      <p:sp>
        <p:nvSpPr>
          <p:cNvPr id="922" name="Shape 92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923" name="pasted-image.pdf"/>
          <p:cNvPicPr/>
          <p:nvPr/>
        </p:nvPicPr>
        <p:blipFill>
          <a:blip r:embed="rId3">
            <a:extLst/>
          </a:blip>
          <a:stretch>
            <a:fillRect/>
          </a:stretch>
        </p:blipFill>
        <p:spPr>
          <a:xfrm>
            <a:off x="8276702" y="5113528"/>
            <a:ext cx="4076701" cy="3784601"/>
          </a:xfrm>
          <a:prstGeom prst="rect">
            <a:avLst/>
          </a:prstGeom>
          <a:ln w="12700">
            <a:miter lim="400000"/>
          </a:ln>
        </p:spPr>
      </p:pic>
      <p:grpSp>
        <p:nvGrpSpPr>
          <p:cNvPr id="926" name="Group 926"/>
          <p:cNvGrpSpPr/>
          <p:nvPr/>
        </p:nvGrpSpPr>
        <p:grpSpPr>
          <a:xfrm>
            <a:off x="7852383" y="2439598"/>
            <a:ext cx="4925338" cy="2463939"/>
            <a:chOff x="-25400" y="-25400"/>
            <a:chExt cx="4925337" cy="2463937"/>
          </a:xfrm>
        </p:grpSpPr>
        <p:pic>
          <p:nvPicPr>
            <p:cNvPr id="925" name="pasted-image.png"/>
            <p:cNvPicPr/>
            <p:nvPr/>
          </p:nvPicPr>
          <p:blipFill>
            <a:blip r:embed="rId4">
              <a:extLst/>
            </a:blip>
            <a:stretch>
              <a:fillRect/>
            </a:stretch>
          </p:blipFill>
          <p:spPr>
            <a:xfrm>
              <a:off x="0" y="0"/>
              <a:ext cx="4874538" cy="2413138"/>
            </a:xfrm>
            <a:prstGeom prst="rect">
              <a:avLst/>
            </a:prstGeom>
            <a:ln>
              <a:noFill/>
            </a:ln>
            <a:effectLst/>
          </p:spPr>
        </p:pic>
        <p:pic>
          <p:nvPicPr>
            <p:cNvPr id="924" name=""/>
            <p:cNvPicPr/>
            <p:nvPr/>
          </p:nvPicPr>
          <p:blipFill>
            <a:blip r:embed="rId5">
              <a:extLst/>
            </a:blip>
            <a:stretch>
              <a:fillRect/>
            </a:stretch>
          </p:blipFill>
          <p:spPr>
            <a:xfrm>
              <a:off x="-25400" y="-25400"/>
              <a:ext cx="4925338" cy="2463938"/>
            </a:xfrm>
            <a:prstGeom prst="rect">
              <a:avLst/>
            </a:prstGeom>
            <a:effectLst/>
          </p:spPr>
        </p:pic>
      </p:grpSp>
      <p:sp>
        <p:nvSpPr>
          <p:cNvPr id="927" name="Shape 927"/>
          <p:cNvSpPr/>
          <p:nvPr/>
        </p:nvSpPr>
        <p:spPr>
          <a:xfrm>
            <a:off x="8397811" y="1153052"/>
            <a:ext cx="3834483" cy="1149495"/>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0" tIns="0" rIns="0" bIns="0" anchor="ctr"/>
          <a:lstStyle/>
          <a:p>
            <a:pPr lvl="0">
              <a:defRPr sz="1800"/>
            </a:pPr>
            <a:r>
              <a:rPr sz="2200">
                <a:solidFill>
                  <a:srgbClr val="FFFFFF"/>
                </a:solidFill>
                <a:effectLst>
                  <a:outerShdw sx="100000" sy="100000" kx="0" ky="0" algn="b" rotWithShape="0" blurRad="38100" dist="12700" dir="5400000">
                    <a:srgbClr val="000000">
                      <a:alpha val="50000"/>
                    </a:srgbClr>
                  </a:outerShdw>
                </a:effectLst>
              </a:rPr>
              <a:t>Cost of basic setup </a:t>
            </a:r>
            <a:endParaRPr sz="2200">
              <a:solidFill>
                <a:srgbClr val="FFFFFF"/>
              </a:solidFill>
              <a:effectLst>
                <a:outerShdw sx="100000" sy="100000" kx="0" ky="0" algn="b" rotWithShape="0" blurRad="38100" dist="12700" dir="5400000">
                  <a:srgbClr val="000000">
                    <a:alpha val="50000"/>
                  </a:srgbClr>
                </a:outerShdw>
              </a:effectLst>
            </a:endParaRPr>
          </a:p>
          <a:p>
            <a:pPr lvl="0">
              <a:defRPr sz="1800"/>
            </a:pPr>
            <a:r>
              <a:rPr sz="2200">
                <a:solidFill>
                  <a:srgbClr val="FFFFFF"/>
                </a:solidFill>
                <a:effectLst>
                  <a:outerShdw sx="100000" sy="100000" kx="0" ky="0" algn="b" rotWithShape="0" blurRad="38100" dist="12700" dir="5400000">
                    <a:srgbClr val="000000">
                      <a:alpha val="50000"/>
                    </a:srgbClr>
                  </a:outerShdw>
                </a:effectLst>
              </a:rPr>
              <a:t>for first pre-production test </a:t>
            </a:r>
          </a:p>
        </p:txBody>
      </p:sp>
    </p:spTree>
  </p:cSld>
  <p:clrMapOvr>
    <a:masterClrMapping/>
  </p:clrMapOvr>
  <p:transitio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9" name="Shape 929"/>
          <p:cNvSpPr/>
          <p:nvPr>
            <p:ph type="title"/>
          </p:nvPr>
        </p:nvSpPr>
        <p:spPr>
          <a:prstGeom prst="rect">
            <a:avLst/>
          </a:prstGeom>
        </p:spPr>
        <p:txBody>
          <a:bodyPr/>
          <a:lstStyle/>
          <a:p>
            <a:pPr lvl="0">
              <a:defRPr sz="1800">
                <a:solidFill>
                  <a:srgbClr val="000000"/>
                </a:solidFill>
              </a:defRPr>
            </a:pPr>
            <a:r>
              <a:rPr sz="4400">
                <a:solidFill>
                  <a:srgbClr val="FFFFFE"/>
                </a:solidFill>
              </a:rPr>
              <a:t>Phase  I : New Small Wheel</a:t>
            </a:r>
          </a:p>
        </p:txBody>
      </p:sp>
      <p:sp>
        <p:nvSpPr>
          <p:cNvPr id="930" name="Shape 9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931" name="Shape 931"/>
          <p:cNvSpPr/>
          <p:nvPr/>
        </p:nvSpPr>
        <p:spPr>
          <a:xfrm>
            <a:off x="647700" y="1231900"/>
            <a:ext cx="6827930" cy="840854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296333" indent="-296333" algn="l">
              <a:lnSpc>
                <a:spcPct val="150000"/>
              </a:lnSpc>
              <a:spcBef>
                <a:spcPts val="600"/>
              </a:spcBef>
              <a:buSzPct val="45000"/>
              <a:buBlip>
                <a:blip r:embed="rId3"/>
              </a:buBlip>
              <a:defRPr sz="1800"/>
            </a:pPr>
            <a:r>
              <a:rPr sz="2400"/>
              <a:t>Muon Small Wheel is located between EC-calo and EC-toroid</a:t>
            </a:r>
            <a:endParaRPr sz="2400"/>
          </a:p>
          <a:p>
            <a:pPr lvl="1" marL="740833" indent="-296333" algn="l">
              <a:lnSpc>
                <a:spcPct val="150000"/>
              </a:lnSpc>
              <a:spcBef>
                <a:spcPts val="600"/>
              </a:spcBef>
              <a:buSzPct val="45000"/>
              <a:buBlip>
                <a:blip r:embed="rId3"/>
              </a:buBlip>
              <a:defRPr sz="1800"/>
            </a:pPr>
            <a:r>
              <a:rPr sz="2200"/>
              <a:t>in high luminosity condition, background rate exceeds ~15 kHz and tracking performance deteriorates </a:t>
            </a:r>
            <a:endParaRPr sz="2200"/>
          </a:p>
          <a:p>
            <a:pPr lvl="0" marL="296333" indent="-296333" algn="l">
              <a:lnSpc>
                <a:spcPct val="150000"/>
              </a:lnSpc>
              <a:spcBef>
                <a:spcPts val="600"/>
              </a:spcBef>
              <a:buSzPct val="45000"/>
              <a:buBlip>
                <a:blip r:embed="rId3"/>
              </a:buBlip>
              <a:defRPr sz="1800"/>
            </a:pPr>
            <a:r>
              <a:rPr sz="2400">
                <a:latin typeface="Gill Sans SemiBold"/>
                <a:ea typeface="Gill Sans SemiBold"/>
                <a:cs typeface="Gill Sans SemiBold"/>
                <a:sym typeface="Gill Sans SemiBold"/>
              </a:rPr>
              <a:t>New Small Wheel (NSW)</a:t>
            </a:r>
            <a:r>
              <a:rPr sz="2400"/>
              <a:t> is based on a two-chamber technology: </a:t>
            </a:r>
            <a:endParaRPr sz="2400"/>
          </a:p>
          <a:p>
            <a:pPr lvl="1" marL="740833" indent="-296333" algn="l">
              <a:lnSpc>
                <a:spcPct val="150000"/>
              </a:lnSpc>
              <a:spcBef>
                <a:spcPts val="600"/>
              </a:spcBef>
              <a:buSzPct val="45000"/>
              <a:buBlip>
                <a:blip r:embed="rId3"/>
              </a:buBlip>
              <a:defRPr sz="1800"/>
            </a:pPr>
            <a:r>
              <a:rPr sz="2200"/>
              <a:t>Small gap chamber (sTGC): primary trigger</a:t>
            </a:r>
            <a:endParaRPr sz="2200"/>
          </a:p>
          <a:p>
            <a:pPr lvl="1" marL="740833" indent="-296333" algn="l">
              <a:lnSpc>
                <a:spcPct val="150000"/>
              </a:lnSpc>
              <a:spcBef>
                <a:spcPts val="600"/>
              </a:spcBef>
              <a:buSzPct val="45000"/>
              <a:buBlip>
                <a:blip r:embed="rId3"/>
              </a:buBlip>
              <a:defRPr sz="1800"/>
            </a:pPr>
            <a:r>
              <a:rPr sz="2200"/>
              <a:t>MicroMega (MM): primary tracker</a:t>
            </a:r>
            <a:endParaRPr sz="2200"/>
          </a:p>
          <a:p>
            <a:pPr lvl="0" marL="296333" indent="-296333" algn="l">
              <a:lnSpc>
                <a:spcPct val="150000"/>
              </a:lnSpc>
              <a:spcBef>
                <a:spcPts val="600"/>
              </a:spcBef>
              <a:buSzPct val="45000"/>
              <a:buBlip>
                <a:blip r:embed="rId3"/>
              </a:buBlip>
              <a:defRPr sz="1800"/>
            </a:pPr>
            <a:r>
              <a:rPr sz="2400"/>
              <a:t>Expected performance: </a:t>
            </a:r>
            <a:endParaRPr sz="2400"/>
          </a:p>
          <a:p>
            <a:pPr lvl="1" marL="740833" indent="-296333" algn="l">
              <a:lnSpc>
                <a:spcPct val="150000"/>
              </a:lnSpc>
              <a:spcBef>
                <a:spcPts val="600"/>
              </a:spcBef>
              <a:buSzPct val="45000"/>
              <a:buBlip>
                <a:blip r:embed="rId3"/>
              </a:buBlip>
              <a:defRPr sz="1800"/>
            </a:pPr>
            <a:r>
              <a:rPr sz="2200"/>
              <a:t>Level-1 trigger segment reconstruction and matching with angular resolution better than 1mrad</a:t>
            </a:r>
            <a:endParaRPr sz="2200"/>
          </a:p>
          <a:p>
            <a:pPr lvl="1" marL="740833" indent="-296333" algn="l">
              <a:lnSpc>
                <a:spcPct val="150000"/>
              </a:lnSpc>
              <a:spcBef>
                <a:spcPts val="600"/>
              </a:spcBef>
              <a:buSzPct val="45000"/>
              <a:buBlip>
                <a:blip r:embed="rId3"/>
              </a:buBlip>
              <a:defRPr sz="1800"/>
            </a:pPr>
            <a:r>
              <a:rPr sz="2200"/>
              <a:t>precision tracking up to 7 x 10</a:t>
            </a:r>
            <a:r>
              <a:rPr baseline="31999" sz="2200"/>
              <a:t>34</a:t>
            </a:r>
            <a:r>
              <a:rPr sz="2200"/>
              <a:t>/cm</a:t>
            </a:r>
            <a:r>
              <a:rPr baseline="31999" sz="2200"/>
              <a:t>2</a:t>
            </a:r>
            <a:r>
              <a:rPr sz="2200"/>
              <a:t>s</a:t>
            </a:r>
            <a:r>
              <a:rPr baseline="31999" sz="2200"/>
              <a:t>1  </a:t>
            </a:r>
            <a:r>
              <a:rPr sz="2200"/>
              <a:t>with spacial resolution better than 100μm</a:t>
            </a:r>
          </a:p>
        </p:txBody>
      </p:sp>
      <p:sp>
        <p:nvSpPr>
          <p:cNvPr id="932" name="Shape 932"/>
          <p:cNvSpPr/>
          <p:nvPr/>
        </p:nvSpPr>
        <p:spPr>
          <a:xfrm rot="16189812">
            <a:off x="-803627" y="8312998"/>
            <a:ext cx="2214564" cy="4572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ATLAS-TDR-020</a:t>
            </a:r>
          </a:p>
        </p:txBody>
      </p:sp>
      <p:pic>
        <p:nvPicPr>
          <p:cNvPr id="933" name="pasted-image.png"/>
          <p:cNvPicPr/>
          <p:nvPr/>
        </p:nvPicPr>
        <p:blipFill>
          <a:blip r:embed="rId5">
            <a:extLst/>
          </a:blip>
          <a:stretch>
            <a:fillRect/>
          </a:stretch>
        </p:blipFill>
        <p:spPr>
          <a:xfrm>
            <a:off x="9045157" y="4591777"/>
            <a:ext cx="2422456" cy="2441019"/>
          </a:xfrm>
          <a:prstGeom prst="rect">
            <a:avLst/>
          </a:prstGeom>
          <a:ln w="12700">
            <a:miter lim="400000"/>
          </a:ln>
        </p:spPr>
      </p:pic>
      <p:pic>
        <p:nvPicPr>
          <p:cNvPr id="934" name="pasted-image.tif"/>
          <p:cNvPicPr/>
          <p:nvPr/>
        </p:nvPicPr>
        <p:blipFill>
          <a:blip r:embed="rId6">
            <a:extLst/>
          </a:blip>
          <a:stretch>
            <a:fillRect/>
          </a:stretch>
        </p:blipFill>
        <p:spPr>
          <a:xfrm>
            <a:off x="7547882" y="1047065"/>
            <a:ext cx="5417007" cy="3481643"/>
          </a:xfrm>
          <a:prstGeom prst="rect">
            <a:avLst/>
          </a:prstGeom>
          <a:ln w="12700">
            <a:miter lim="400000"/>
          </a:ln>
        </p:spPr>
      </p:pic>
      <p:pic>
        <p:nvPicPr>
          <p:cNvPr id="935" name=""/>
          <p:cNvPicPr/>
          <p:nvPr/>
        </p:nvPicPr>
        <p:blipFill>
          <a:blip r:embed="rId7">
            <a:extLst/>
          </a:blip>
          <a:stretch>
            <a:fillRect/>
          </a:stretch>
        </p:blipFill>
        <p:spPr>
          <a:xfrm rot="822111">
            <a:off x="7376680" y="2088550"/>
            <a:ext cx="4175120" cy="216127"/>
          </a:xfrm>
          <a:prstGeom prst="rect">
            <a:avLst/>
          </a:prstGeom>
        </p:spPr>
      </p:pic>
      <p:grpSp>
        <p:nvGrpSpPr>
          <p:cNvPr id="942" name="Group 942"/>
          <p:cNvGrpSpPr/>
          <p:nvPr/>
        </p:nvGrpSpPr>
        <p:grpSpPr>
          <a:xfrm>
            <a:off x="7344423" y="6948137"/>
            <a:ext cx="5558612" cy="2117320"/>
            <a:chOff x="-25400" y="0"/>
            <a:chExt cx="5558611" cy="2117319"/>
          </a:xfrm>
        </p:grpSpPr>
        <p:pic>
          <p:nvPicPr>
            <p:cNvPr id="937" name="pasted-image.png"/>
            <p:cNvPicPr/>
            <p:nvPr/>
          </p:nvPicPr>
          <p:blipFill>
            <a:blip r:embed="rId8">
              <a:extLst/>
            </a:blip>
            <a:stretch>
              <a:fillRect/>
            </a:stretch>
          </p:blipFill>
          <p:spPr>
            <a:xfrm>
              <a:off x="239913" y="0"/>
              <a:ext cx="5293299" cy="2117320"/>
            </a:xfrm>
            <a:prstGeom prst="rect">
              <a:avLst/>
            </a:prstGeom>
            <a:ln w="12700" cap="flat">
              <a:noFill/>
              <a:miter lim="400000"/>
            </a:ln>
            <a:effectLst/>
          </p:spPr>
        </p:pic>
        <p:pic>
          <p:nvPicPr>
            <p:cNvPr id="938" name=""/>
            <p:cNvPicPr/>
            <p:nvPr/>
          </p:nvPicPr>
          <p:blipFill>
            <a:blip r:embed="rId9">
              <a:extLst/>
            </a:blip>
            <a:stretch>
              <a:fillRect/>
            </a:stretch>
          </p:blipFill>
          <p:spPr>
            <a:xfrm>
              <a:off x="-25400" y="491280"/>
              <a:ext cx="5121287" cy="402937"/>
            </a:xfrm>
            <a:prstGeom prst="rect">
              <a:avLst/>
            </a:prstGeom>
            <a:effectLst/>
          </p:spPr>
        </p:pic>
        <p:pic>
          <p:nvPicPr>
            <p:cNvPr id="940" name=""/>
            <p:cNvPicPr/>
            <p:nvPr/>
          </p:nvPicPr>
          <p:blipFill>
            <a:blip r:embed="rId10">
              <a:extLst/>
            </a:blip>
            <a:stretch>
              <a:fillRect/>
            </a:stretch>
          </p:blipFill>
          <p:spPr>
            <a:xfrm>
              <a:off x="-25400" y="1326239"/>
              <a:ext cx="5121287" cy="402938"/>
            </a:xfrm>
            <a:prstGeom prst="rect">
              <a:avLst/>
            </a:prstGeom>
            <a:effectLst/>
          </p:spPr>
        </p:pic>
      </p:grpSp>
    </p:spTree>
  </p:cSld>
  <p:clrMapOvr>
    <a:masterClrMapping/>
  </p:clrMapOvr>
  <p:transitio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6" name="Shape 946"/>
          <p:cNvSpPr/>
          <p:nvPr>
            <p:ph type="title"/>
          </p:nvPr>
        </p:nvSpPr>
        <p:spPr>
          <a:prstGeom prst="rect">
            <a:avLst/>
          </a:prstGeom>
        </p:spPr>
        <p:txBody>
          <a:bodyPr/>
          <a:lstStyle/>
          <a:p>
            <a:pPr lvl="0">
              <a:defRPr sz="1800">
                <a:solidFill>
                  <a:srgbClr val="000000"/>
                </a:solidFill>
              </a:defRPr>
            </a:pPr>
            <a:r>
              <a:rPr sz="4400">
                <a:solidFill>
                  <a:srgbClr val="FFFFFE"/>
                </a:solidFill>
              </a:rPr>
              <a:t>Phase  I : Fast Tracker Trigger (FTK)</a:t>
            </a:r>
          </a:p>
        </p:txBody>
      </p:sp>
      <p:sp>
        <p:nvSpPr>
          <p:cNvPr id="947" name="Shape 947"/>
          <p:cNvSpPr/>
          <p:nvPr>
            <p:ph type="body" idx="1"/>
          </p:nvPr>
        </p:nvSpPr>
        <p:spPr>
          <a:xfrm>
            <a:off x="647700" y="1231900"/>
            <a:ext cx="6597979" cy="8332390"/>
          </a:xfrm>
          <a:prstGeom prst="rect">
            <a:avLst/>
          </a:prstGeom>
        </p:spPr>
        <p:txBody>
          <a:bodyPr/>
          <a:lstStyle/>
          <a:p>
            <a:pPr lvl="0" defTabSz="457200">
              <a:spcBef>
                <a:spcPts val="1200"/>
              </a:spcBef>
              <a:buBlip>
                <a:blip r:embed="rId3"/>
              </a:buBlip>
              <a:defRPr sz="1800"/>
            </a:pPr>
            <a:r>
              <a:rPr sz="2400"/>
              <a:t>Under high luminosity conditions, extensive tracking is expensive in terms of processing time per event or computing cores needed </a:t>
            </a:r>
            <a:endParaRPr sz="2400"/>
          </a:p>
          <a:p>
            <a:pPr lvl="0" marL="296333" indent="-296333">
              <a:buSzPct val="45000"/>
              <a:buBlip>
                <a:blip r:embed="rId3"/>
              </a:buBlip>
              <a:defRPr sz="1800"/>
            </a:pPr>
            <a:r>
              <a:rPr sz="2400"/>
              <a:t>A dedicated, hardware-based track finder (FTK) is proposed to provide </a:t>
            </a:r>
            <a:r>
              <a:rPr i="1" sz="2400"/>
              <a:t>global</a:t>
            </a:r>
            <a:r>
              <a:rPr sz="2400"/>
              <a:t> tracking information after Level-1 trigger FTK:</a:t>
            </a:r>
            <a:endParaRPr sz="2400"/>
          </a:p>
          <a:p>
            <a:pPr lvl="1" marL="716138" indent="-271638">
              <a:buSzPct val="45000"/>
              <a:buBlip>
                <a:blip r:embed="rId3"/>
              </a:buBlip>
              <a:defRPr sz="1800"/>
            </a:pPr>
            <a:r>
              <a:rPr sz="2200"/>
              <a:t>receives the hits at full rate following a Level-1 accept</a:t>
            </a:r>
            <a:endParaRPr sz="2200"/>
          </a:p>
          <a:p>
            <a:pPr lvl="1" marL="716138" indent="-271638">
              <a:buSzPct val="45000"/>
              <a:buBlip>
                <a:blip r:embed="rId3"/>
              </a:buBlip>
              <a:defRPr sz="1800"/>
            </a:pPr>
            <a:r>
              <a:rPr sz="2200"/>
              <a:t>computes the helix parameters:</a:t>
            </a:r>
            <a:endParaRPr sz="2200"/>
          </a:p>
          <a:p>
            <a:pPr lvl="2" marL="1135944" indent="-246944">
              <a:buSzPct val="45000"/>
              <a:buBlip>
                <a:blip r:embed="rId3"/>
              </a:buBlip>
              <a:defRPr sz="1800"/>
            </a:pPr>
            <a:r>
              <a:rPr sz="2000"/>
              <a:t>Associative Memory finds track candidates in coarse resolution ‘roads</a:t>
            </a:r>
            <a:r>
              <a:rPr sz="1200"/>
              <a:t>’ </a:t>
            </a:r>
            <a:r>
              <a:rPr sz="2000"/>
              <a:t>using pre-loaded patterns and information from 8/12 silicon layers</a:t>
            </a:r>
            <a:endParaRPr sz="2000"/>
          </a:p>
          <a:p>
            <a:pPr lvl="2" marL="1135944" indent="-246944">
              <a:buSzPct val="45000"/>
              <a:buBlip>
                <a:blip r:embed="rId3"/>
              </a:buBlip>
              <a:defRPr sz="1800"/>
            </a:pPr>
            <a:r>
              <a:rPr sz="2000"/>
              <a:t>A full l2-layer fit is carried out for good tracks outputting hits on the track, track χ</a:t>
            </a:r>
            <a:r>
              <a:rPr baseline="45454" sz="1100"/>
              <a:t>2</a:t>
            </a:r>
            <a:r>
              <a:rPr sz="2000"/>
              <a:t>, helix parameters, track quality word</a:t>
            </a:r>
            <a:endParaRPr sz="2000"/>
          </a:p>
          <a:p>
            <a:pPr lvl="1" marL="716138" indent="-271638">
              <a:buSzPct val="45000"/>
              <a:buBlip>
                <a:blip r:embed="rId3"/>
              </a:buBlip>
              <a:defRPr sz="1800"/>
            </a:pPr>
            <a:r>
              <a:rPr sz="2200"/>
              <a:t>operates at 100 kHz, with latency compatible with Level-2 (&lt;100μs)</a:t>
            </a:r>
          </a:p>
        </p:txBody>
      </p:sp>
      <p:sp>
        <p:nvSpPr>
          <p:cNvPr id="948" name="Shape 94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949" name="pasted-image.tif"/>
          <p:cNvPicPr/>
          <p:nvPr/>
        </p:nvPicPr>
        <p:blipFill>
          <a:blip r:embed="rId4">
            <a:extLst/>
          </a:blip>
          <a:stretch>
            <a:fillRect/>
          </a:stretch>
        </p:blipFill>
        <p:spPr>
          <a:xfrm>
            <a:off x="7503958" y="5295561"/>
            <a:ext cx="4999392" cy="3529542"/>
          </a:xfrm>
          <a:prstGeom prst="rect">
            <a:avLst/>
          </a:prstGeom>
          <a:ln w="12700">
            <a:miter lim="400000"/>
          </a:ln>
        </p:spPr>
      </p:pic>
      <p:pic>
        <p:nvPicPr>
          <p:cNvPr id="950" name="pasted-image.tif"/>
          <p:cNvPicPr/>
          <p:nvPr/>
        </p:nvPicPr>
        <p:blipFill>
          <a:blip r:embed="rId5">
            <a:extLst/>
          </a:blip>
          <a:stretch>
            <a:fillRect/>
          </a:stretch>
        </p:blipFill>
        <p:spPr>
          <a:xfrm>
            <a:off x="7482138" y="1375007"/>
            <a:ext cx="5043032" cy="3529542"/>
          </a:xfrm>
          <a:prstGeom prst="rect">
            <a:avLst/>
          </a:prstGeom>
          <a:ln w="12700">
            <a:miter lim="400000"/>
          </a:ln>
        </p:spPr>
      </p:pic>
      <p:sp>
        <p:nvSpPr>
          <p:cNvPr id="951" name="Shape 951"/>
          <p:cNvSpPr/>
          <p:nvPr/>
        </p:nvSpPr>
        <p:spPr>
          <a:xfrm rot="16189319">
            <a:off x="-831697" y="8208290"/>
            <a:ext cx="2214563" cy="457201"/>
          </a:xfrm>
          <a:prstGeom prst="rect">
            <a:avLst/>
          </a:prstGeom>
          <a:blipFill>
            <a:blip r:embed="rId6"/>
          </a:blipFill>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ATLAS-TDR-021</a:t>
            </a:r>
          </a:p>
        </p:txBody>
      </p:sp>
    </p:spTree>
  </p:cSld>
  <p:clrMapOvr>
    <a:masterClrMapping/>
  </p:clrMapOvr>
  <p:transitio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5" name="Shape 955"/>
          <p:cNvSpPr/>
          <p:nvPr/>
        </p:nvSpPr>
        <p:spPr>
          <a:xfrm>
            <a:off x="647700" y="1231900"/>
            <a:ext cx="9057798" cy="435211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296333" indent="-296333" algn="l">
              <a:lnSpc>
                <a:spcPct val="150000"/>
              </a:lnSpc>
              <a:spcBef>
                <a:spcPts val="600"/>
              </a:spcBef>
              <a:buSzPct val="45000"/>
              <a:buBlip>
                <a:blip r:embed="rId2"/>
              </a:buBlip>
              <a:defRPr sz="1800"/>
            </a:pPr>
            <a:r>
              <a:rPr sz="2400"/>
              <a:t>The Run 1 Level-1 calorimeter trigger input was based on ΔηxΔφ=0.1x0.1 ‘towers’ </a:t>
            </a:r>
            <a:endParaRPr sz="2400"/>
          </a:p>
          <a:p>
            <a:pPr lvl="1" marL="740833" indent="-296333" algn="l">
              <a:lnSpc>
                <a:spcPct val="150000"/>
              </a:lnSpc>
              <a:spcBef>
                <a:spcPts val="600"/>
              </a:spcBef>
              <a:buSzPct val="45000"/>
              <a:buBlip>
                <a:blip r:embed="rId2"/>
              </a:buBlip>
              <a:defRPr sz="1800"/>
            </a:pPr>
            <a:r>
              <a:rPr sz="2200"/>
              <a:t>Used to compute object energy and isolation</a:t>
            </a:r>
            <a:endParaRPr sz="2200"/>
          </a:p>
          <a:p>
            <a:pPr lvl="1" marL="740833" indent="-296333" algn="l">
              <a:lnSpc>
                <a:spcPct val="150000"/>
              </a:lnSpc>
              <a:spcBef>
                <a:spcPts val="600"/>
              </a:spcBef>
              <a:buSzPct val="45000"/>
              <a:buBlip>
                <a:blip r:embed="rId2"/>
              </a:buBlip>
              <a:defRPr sz="1800"/>
            </a:pPr>
            <a:r>
              <a:rPr sz="2200"/>
              <a:t>Leading to triggers rate ~ 270kHz  @ 3x10</a:t>
            </a:r>
            <a:r>
              <a:rPr baseline="31999" sz="2200"/>
              <a:t>34</a:t>
            </a:r>
            <a:r>
              <a:rPr sz="2200"/>
              <a:t>cm</a:t>
            </a:r>
            <a:r>
              <a:rPr baseline="31999" sz="2200"/>
              <a:t>-2</a:t>
            </a:r>
            <a:r>
              <a:rPr sz="2200"/>
              <a:t>s</a:t>
            </a:r>
            <a:r>
              <a:rPr baseline="31999" sz="2200"/>
              <a:t>-1 </a:t>
            </a:r>
            <a:r>
              <a:rPr sz="2200"/>
              <a:t> </a:t>
            </a:r>
            <a:endParaRPr sz="2200"/>
          </a:p>
          <a:p>
            <a:pPr lvl="0" marL="296333" indent="-296333" algn="l">
              <a:lnSpc>
                <a:spcPct val="150000"/>
              </a:lnSpc>
              <a:spcBef>
                <a:spcPts val="600"/>
              </a:spcBef>
              <a:buSzPct val="45000"/>
              <a:buBlip>
                <a:blip r:embed="rId2"/>
              </a:buBlip>
              <a:defRPr sz="1800"/>
            </a:pPr>
            <a:r>
              <a:rPr sz="2400"/>
              <a:t>The upgrade will make higher-granularity and longitudinal  shower information available to the Level-1 trigger processors, expected improvement of energy resolution and object identification efficiency</a:t>
            </a:r>
            <a:endParaRPr sz="1700"/>
          </a:p>
        </p:txBody>
      </p:sp>
      <p:pic>
        <p:nvPicPr>
          <p:cNvPr id="956" name="pasted-image.pdf"/>
          <p:cNvPicPr/>
          <p:nvPr/>
        </p:nvPicPr>
        <p:blipFill>
          <a:blip r:embed="rId3">
            <a:extLst/>
          </a:blip>
          <a:stretch>
            <a:fillRect/>
          </a:stretch>
        </p:blipFill>
        <p:spPr>
          <a:xfrm>
            <a:off x="9469479" y="1285623"/>
            <a:ext cx="3436964" cy="3760625"/>
          </a:xfrm>
          <a:prstGeom prst="rect">
            <a:avLst/>
          </a:prstGeom>
          <a:ln w="12700">
            <a:miter lim="400000"/>
          </a:ln>
        </p:spPr>
      </p:pic>
      <p:sp>
        <p:nvSpPr>
          <p:cNvPr id="957" name="Shape 957"/>
          <p:cNvSpPr/>
          <p:nvPr>
            <p:ph type="title"/>
          </p:nvPr>
        </p:nvSpPr>
        <p:spPr>
          <a:prstGeom prst="rect">
            <a:avLst/>
          </a:prstGeom>
        </p:spPr>
        <p:txBody>
          <a:bodyPr/>
          <a:lstStyle/>
          <a:p>
            <a:pPr lvl="0">
              <a:defRPr sz="1800">
                <a:solidFill>
                  <a:srgbClr val="000000"/>
                </a:solidFill>
              </a:defRPr>
            </a:pPr>
            <a:r>
              <a:rPr sz="4400">
                <a:solidFill>
                  <a:srgbClr val="FFFFFE"/>
                </a:solidFill>
              </a:rPr>
              <a:t>Phase 1 : Liquid Argon Calorimeter Trigger</a:t>
            </a:r>
          </a:p>
        </p:txBody>
      </p:sp>
      <p:sp>
        <p:nvSpPr>
          <p:cNvPr id="958" name="Shape 9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959" name="pasted-image.pdf"/>
          <p:cNvPicPr/>
          <p:nvPr/>
        </p:nvPicPr>
        <p:blipFill>
          <a:blip r:embed="rId4">
            <a:extLst/>
          </a:blip>
          <a:stretch>
            <a:fillRect/>
          </a:stretch>
        </p:blipFill>
        <p:spPr>
          <a:xfrm>
            <a:off x="854571" y="5121360"/>
            <a:ext cx="6896254" cy="4352110"/>
          </a:xfrm>
          <a:prstGeom prst="rect">
            <a:avLst/>
          </a:prstGeom>
          <a:ln w="12700">
            <a:miter lim="400000"/>
          </a:ln>
        </p:spPr>
      </p:pic>
      <p:sp>
        <p:nvSpPr>
          <p:cNvPr id="960" name="Shape 960"/>
          <p:cNvSpPr/>
          <p:nvPr/>
        </p:nvSpPr>
        <p:spPr>
          <a:xfrm rot="16182246">
            <a:off x="-824569" y="8333940"/>
            <a:ext cx="2214564" cy="457201"/>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ATLAS-TDR-022</a:t>
            </a:r>
          </a:p>
        </p:txBody>
      </p:sp>
      <p:pic>
        <p:nvPicPr>
          <p:cNvPr id="961" name=""/>
          <p:cNvPicPr/>
          <p:nvPr/>
        </p:nvPicPr>
        <p:blipFill>
          <a:blip r:embed="rId6">
            <a:extLst/>
          </a:blip>
          <a:stretch>
            <a:fillRect/>
          </a:stretch>
        </p:blipFill>
        <p:spPr>
          <a:xfrm>
            <a:off x="10467991" y="3371250"/>
            <a:ext cx="1617642" cy="1261613"/>
          </a:xfrm>
          <a:prstGeom prst="rect">
            <a:avLst/>
          </a:prstGeom>
        </p:spPr>
      </p:pic>
      <p:grpSp>
        <p:nvGrpSpPr>
          <p:cNvPr id="970" name="Group 970"/>
          <p:cNvGrpSpPr/>
          <p:nvPr/>
        </p:nvGrpSpPr>
        <p:grpSpPr>
          <a:xfrm>
            <a:off x="7470176" y="5387523"/>
            <a:ext cx="4636943" cy="3963089"/>
            <a:chOff x="0" y="0"/>
            <a:chExt cx="4636941" cy="3963087"/>
          </a:xfrm>
        </p:grpSpPr>
        <p:pic>
          <p:nvPicPr>
            <p:cNvPr id="963" name="pasted-image.png"/>
            <p:cNvPicPr/>
            <p:nvPr/>
          </p:nvPicPr>
          <p:blipFill>
            <a:blip r:embed="rId7">
              <a:extLst/>
            </a:blip>
            <a:stretch>
              <a:fillRect/>
            </a:stretch>
          </p:blipFill>
          <p:spPr>
            <a:xfrm>
              <a:off x="0" y="0"/>
              <a:ext cx="4153857" cy="3963088"/>
            </a:xfrm>
            <a:prstGeom prst="rect">
              <a:avLst/>
            </a:prstGeom>
            <a:ln w="12700" cap="flat">
              <a:noFill/>
              <a:miter lim="400000"/>
            </a:ln>
            <a:effectLst/>
          </p:spPr>
        </p:pic>
        <p:sp>
          <p:nvSpPr>
            <p:cNvPr id="964" name="Shape 964"/>
            <p:cNvSpPr/>
            <p:nvPr/>
          </p:nvSpPr>
          <p:spPr>
            <a:xfrm>
              <a:off x="740261" y="262134"/>
              <a:ext cx="1317269" cy="638533"/>
            </a:xfrm>
            <a:prstGeom prst="roundRect">
              <a:avLst>
                <a:gd name="adj" fmla="val 32249"/>
              </a:avLst>
            </a:prstGeom>
            <a:solidFill>
              <a:srgbClr val="0365C0"/>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Run 1</a:t>
              </a:r>
            </a:p>
          </p:txBody>
        </p:sp>
        <p:sp>
          <p:nvSpPr>
            <p:cNvPr id="965" name="Shape 965"/>
            <p:cNvSpPr/>
            <p:nvPr/>
          </p:nvSpPr>
          <p:spPr>
            <a:xfrm>
              <a:off x="2721516" y="2640359"/>
              <a:ext cx="1915426" cy="570639"/>
            </a:xfrm>
            <a:prstGeom prst="roundRect">
              <a:avLst>
                <a:gd name="adj" fmla="val 36086"/>
              </a:avLst>
            </a:prstGeom>
            <a:solidFill>
              <a:srgbClr val="70BF41"/>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Phase I</a:t>
              </a:r>
            </a:p>
          </p:txBody>
        </p:sp>
        <p:pic>
          <p:nvPicPr>
            <p:cNvPr id="966" name=""/>
            <p:cNvPicPr/>
            <p:nvPr/>
          </p:nvPicPr>
          <p:blipFill>
            <a:blip r:embed="rId8">
              <a:extLst/>
            </a:blip>
            <a:stretch>
              <a:fillRect/>
            </a:stretch>
          </p:blipFill>
          <p:spPr>
            <a:xfrm rot="4677563">
              <a:off x="1133854" y="1142567"/>
              <a:ext cx="678804" cy="216127"/>
            </a:xfrm>
            <a:prstGeom prst="rect">
              <a:avLst/>
            </a:prstGeom>
            <a:effectLst/>
          </p:spPr>
        </p:pic>
        <p:pic>
          <p:nvPicPr>
            <p:cNvPr id="968" name=""/>
            <p:cNvPicPr/>
            <p:nvPr/>
          </p:nvPicPr>
          <p:blipFill>
            <a:blip r:embed="rId9">
              <a:extLst/>
            </a:blip>
            <a:stretch>
              <a:fillRect/>
            </a:stretch>
          </p:blipFill>
          <p:spPr>
            <a:xfrm rot="13500000">
              <a:off x="2240585" y="2408301"/>
              <a:ext cx="573743" cy="216127"/>
            </a:xfrm>
            <a:prstGeom prst="rect">
              <a:avLst/>
            </a:prstGeom>
            <a:effectLst/>
          </p:spPr>
        </p:pic>
      </p:grpSp>
    </p:spTree>
  </p:cSld>
  <p:clrMapOvr>
    <a:masterClrMapping/>
  </p:clrMapOvr>
  <p:transitio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2" name="Shape 972"/>
          <p:cNvSpPr/>
          <p:nvPr>
            <p:ph type="title"/>
          </p:nvPr>
        </p:nvSpPr>
        <p:spPr>
          <a:prstGeom prst="rect">
            <a:avLst/>
          </a:prstGeom>
        </p:spPr>
        <p:txBody>
          <a:bodyPr/>
          <a:lstStyle/>
          <a:p>
            <a:pPr lvl="0">
              <a:defRPr sz="1800">
                <a:solidFill>
                  <a:srgbClr val="000000"/>
                </a:solidFill>
              </a:defRPr>
            </a:pPr>
            <a:r>
              <a:rPr sz="4400">
                <a:solidFill>
                  <a:srgbClr val="FFFFFE"/>
                </a:solidFill>
              </a:rPr>
              <a:t>Phase II : Forward Calorimeter</a:t>
            </a:r>
          </a:p>
        </p:txBody>
      </p:sp>
      <p:sp>
        <p:nvSpPr>
          <p:cNvPr id="973" name="Shape 97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974" name="pasted-image.png"/>
          <p:cNvPicPr/>
          <p:nvPr/>
        </p:nvPicPr>
        <p:blipFill>
          <a:blip r:embed="rId3">
            <a:extLst/>
          </a:blip>
          <a:stretch>
            <a:fillRect/>
          </a:stretch>
        </p:blipFill>
        <p:spPr>
          <a:xfrm>
            <a:off x="8214374" y="5702199"/>
            <a:ext cx="4497301" cy="3457954"/>
          </a:xfrm>
          <a:prstGeom prst="rect">
            <a:avLst/>
          </a:prstGeom>
          <a:ln w="12700">
            <a:miter lim="400000"/>
          </a:ln>
        </p:spPr>
      </p:pic>
      <p:sp>
        <p:nvSpPr>
          <p:cNvPr id="975" name="Shape 975"/>
          <p:cNvSpPr/>
          <p:nvPr/>
        </p:nvSpPr>
        <p:spPr>
          <a:xfrm rot="16174790">
            <a:off x="-520333" y="8564298"/>
            <a:ext cx="1647975" cy="457201"/>
          </a:xfrm>
          <a:prstGeom prst="rect">
            <a:avLst/>
          </a:prstGeom>
          <a:blipFill>
            <a:blip r:embed="rId4"/>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LHCC-I-023</a:t>
            </a:r>
          </a:p>
        </p:txBody>
      </p:sp>
      <p:sp>
        <p:nvSpPr>
          <p:cNvPr id="976" name="Shape 976"/>
          <p:cNvSpPr/>
          <p:nvPr>
            <p:ph type="body" idx="1"/>
          </p:nvPr>
        </p:nvSpPr>
        <p:spPr>
          <a:xfrm>
            <a:off x="647700" y="1231900"/>
            <a:ext cx="7001447" cy="8383628"/>
          </a:xfrm>
          <a:prstGeom prst="rect">
            <a:avLst/>
          </a:prstGeom>
        </p:spPr>
        <p:txBody>
          <a:bodyPr/>
          <a:lstStyle/>
          <a:p>
            <a:pPr lvl="0" marL="296333" indent="-296333">
              <a:buSzPct val="45000"/>
              <a:buBlip>
                <a:blip r:embed="rId5"/>
              </a:buBlip>
              <a:defRPr sz="1800"/>
            </a:pPr>
            <a:r>
              <a:rPr sz="2400"/>
              <a:t>Current FCAL consists of 3 modules with FCAL1 closest to the interaction point</a:t>
            </a:r>
            <a:endParaRPr sz="2400"/>
          </a:p>
          <a:p>
            <a:pPr lvl="1" marL="716138" indent="-271638">
              <a:buSzPct val="45000"/>
              <a:buBlip>
                <a:blip r:embed="rId5"/>
              </a:buBlip>
              <a:defRPr sz="1800"/>
            </a:pPr>
            <a:r>
              <a:rPr sz="2200"/>
              <a:t>as luminosity increases, performance degrades due to space charge effects, HV drop and possibly heating up of the liquid argon.</a:t>
            </a:r>
            <a:endParaRPr sz="2200"/>
          </a:p>
          <a:p>
            <a:pPr lvl="0" marL="296333" indent="-296333">
              <a:buSzPct val="45000"/>
              <a:buBlip>
                <a:blip r:embed="rId5"/>
              </a:buBlip>
              <a:defRPr sz="1800"/>
            </a:pPr>
            <a:r>
              <a:rPr sz="2400"/>
              <a:t>Two options (three when including no upgrade)</a:t>
            </a:r>
            <a:endParaRPr sz="2400"/>
          </a:p>
          <a:p>
            <a:pPr lvl="1" marL="716138" indent="-271638">
              <a:buSzPct val="45000"/>
              <a:buBlip>
                <a:blip r:embed="rId5"/>
              </a:buBlip>
              <a:defRPr sz="1800"/>
            </a:pPr>
            <a:r>
              <a:rPr sz="2200"/>
              <a:t>new sFCAL</a:t>
            </a:r>
            <a:endParaRPr sz="2200"/>
          </a:p>
          <a:p>
            <a:pPr lvl="2" marL="1135944" indent="-246944">
              <a:buSzPct val="45000"/>
              <a:buBlip>
                <a:blip r:embed="rId5"/>
              </a:buBlip>
              <a:defRPr sz="1800"/>
            </a:pPr>
            <a:r>
              <a:rPr sz="2000"/>
              <a:t>has same design, smaller LAr gaps, new summing boards; requires cooling down of the cryostat</a:t>
            </a:r>
            <a:endParaRPr sz="2000"/>
          </a:p>
          <a:p>
            <a:pPr lvl="1" marL="716138" indent="-271638">
              <a:buSzPct val="45000"/>
              <a:buBlip>
                <a:blip r:embed="rId5"/>
              </a:buBlip>
              <a:defRPr sz="1800"/>
            </a:pPr>
            <a:r>
              <a:rPr sz="2200"/>
              <a:t>additional miniFCAL in front of the FCAL</a:t>
            </a:r>
            <a:endParaRPr sz="2200"/>
          </a:p>
          <a:p>
            <a:pPr lvl="2" marL="1135944" indent="-246944">
              <a:buSzPct val="45000"/>
              <a:buBlip>
                <a:blip r:embed="rId5"/>
              </a:buBlip>
              <a:defRPr sz="1800"/>
            </a:pPr>
            <a:r>
              <a:rPr sz="2000"/>
              <a:t>3 technologies are explored: diamond, High Pressure Xenon gas, and liquid argon </a:t>
            </a:r>
            <a:endParaRPr sz="2000"/>
          </a:p>
          <a:p>
            <a:pPr lvl="2" marL="1135944" indent="-246944">
              <a:buSzPct val="45000"/>
              <a:buBlip>
                <a:blip r:embed="rId5"/>
              </a:buBlip>
              <a:defRPr sz="1800"/>
            </a:pPr>
            <a:r>
              <a:rPr sz="2000"/>
              <a:t>planned to use copper absorber</a:t>
            </a:r>
            <a:endParaRPr sz="2000"/>
          </a:p>
          <a:p>
            <a:pPr lvl="2" marL="1135944" indent="-246944">
              <a:buSzPct val="45000"/>
              <a:buBlip>
                <a:blip r:embed="rId5"/>
              </a:buBlip>
              <a:defRPr sz="1800"/>
            </a:pPr>
            <a:r>
              <a:rPr sz="2000"/>
              <a:t>impact on the cryostat is limited but modification to the beam pipe is required</a:t>
            </a:r>
          </a:p>
        </p:txBody>
      </p:sp>
      <p:pic>
        <p:nvPicPr>
          <p:cNvPr id="977" name="pasted-image.png"/>
          <p:cNvPicPr/>
          <p:nvPr/>
        </p:nvPicPr>
        <p:blipFill>
          <a:blip r:embed="rId6">
            <a:extLst/>
          </a:blip>
          <a:stretch>
            <a:fillRect/>
          </a:stretch>
        </p:blipFill>
        <p:spPr>
          <a:xfrm>
            <a:off x="7951614" y="1072634"/>
            <a:ext cx="4831804" cy="4540926"/>
          </a:xfrm>
          <a:prstGeom prst="rect">
            <a:avLst/>
          </a:prstGeom>
          <a:ln w="12700">
            <a:miter lim="400000"/>
          </a:ln>
        </p:spPr>
      </p:pic>
    </p:spTree>
  </p:cSld>
  <p:clrMapOvr>
    <a:masterClrMapping/>
  </p:clrMapOvr>
  <p:transitio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1" name="Shape 981"/>
          <p:cNvSpPr/>
          <p:nvPr>
            <p:ph type="title"/>
          </p:nvPr>
        </p:nvSpPr>
        <p:spPr>
          <a:prstGeom prst="rect">
            <a:avLst/>
          </a:prstGeom>
        </p:spPr>
        <p:txBody>
          <a:bodyPr/>
          <a:lstStyle/>
          <a:p>
            <a:pPr lvl="0">
              <a:defRPr sz="1800">
                <a:solidFill>
                  <a:srgbClr val="000000"/>
                </a:solidFill>
              </a:defRPr>
            </a:pPr>
            <a:r>
              <a:rPr sz="4400">
                <a:solidFill>
                  <a:srgbClr val="FFFFFE"/>
                </a:solidFill>
              </a:rPr>
              <a:t>Phase II : Trigger System</a:t>
            </a:r>
          </a:p>
        </p:txBody>
      </p:sp>
      <p:sp>
        <p:nvSpPr>
          <p:cNvPr id="982" name="Shape 982"/>
          <p:cNvSpPr/>
          <p:nvPr>
            <p:ph type="body" idx="1"/>
          </p:nvPr>
        </p:nvSpPr>
        <p:spPr>
          <a:xfrm>
            <a:off x="647700" y="1231900"/>
            <a:ext cx="6143693" cy="8432010"/>
          </a:xfrm>
          <a:prstGeom prst="rect">
            <a:avLst/>
          </a:prstGeom>
        </p:spPr>
        <p:txBody>
          <a:bodyPr/>
          <a:lstStyle/>
          <a:p>
            <a:pPr lvl="0" marL="228600" indent="-228600">
              <a:buBlip>
                <a:blip r:embed="rId3"/>
              </a:buBlip>
              <a:defRPr sz="1800"/>
            </a:pPr>
            <a:r>
              <a:rPr sz="2400"/>
              <a:t>HL-LHC will provide L</a:t>
            </a:r>
            <a:r>
              <a:rPr baseline="-5999" sz="2400"/>
              <a:t>inst</a:t>
            </a:r>
            <a:r>
              <a:rPr sz="2400"/>
              <a:t> of 5-7 x10</a:t>
            </a:r>
            <a:r>
              <a:rPr baseline="52833" sz="2400"/>
              <a:t>34</a:t>
            </a:r>
            <a:r>
              <a:rPr baseline="20833" sz="2400"/>
              <a:t> </a:t>
            </a:r>
            <a:r>
              <a:rPr sz="2400"/>
              <a:t>1/cm</a:t>
            </a:r>
            <a:r>
              <a:rPr baseline="52833" sz="2400"/>
              <a:t>2</a:t>
            </a:r>
            <a:r>
              <a:rPr baseline="20833" sz="2400"/>
              <a:t> </a:t>
            </a:r>
            <a:r>
              <a:rPr sz="2400"/>
              <a:t>s</a:t>
            </a:r>
            <a:endParaRPr sz="2400"/>
          </a:p>
          <a:p>
            <a:pPr lvl="0" marL="228600" indent="-228600">
              <a:buBlip>
                <a:blip r:embed="rId3"/>
              </a:buBlip>
              <a:defRPr sz="1800"/>
            </a:pPr>
            <a:r>
              <a:rPr sz="2400"/>
              <a:t>To maintain low thresholds, a new trigger system is proposed with a 2-step first level hardware trigger:</a:t>
            </a:r>
            <a:endParaRPr sz="2400"/>
          </a:p>
          <a:p>
            <a:pPr lvl="1">
              <a:buBlip>
                <a:blip r:embed="rId3"/>
              </a:buBlip>
              <a:defRPr sz="1800"/>
            </a:pPr>
            <a:r>
              <a:rPr sz="2200">
                <a:solidFill>
                  <a:srgbClr val="941100"/>
                </a:solidFill>
                <a:latin typeface="Gill Sans SemiBold"/>
                <a:ea typeface="Gill Sans SemiBold"/>
                <a:cs typeface="Gill Sans SemiBold"/>
                <a:sym typeface="Gill Sans SemiBold"/>
              </a:rPr>
              <a:t>1</a:t>
            </a:r>
            <a:r>
              <a:rPr baseline="31999" sz="2200">
                <a:solidFill>
                  <a:srgbClr val="941100"/>
                </a:solidFill>
                <a:latin typeface="Gill Sans SemiBold"/>
                <a:ea typeface="Gill Sans SemiBold"/>
                <a:cs typeface="Gill Sans SemiBold"/>
                <a:sym typeface="Gill Sans SemiBold"/>
              </a:rPr>
              <a:t>st </a:t>
            </a:r>
            <a:r>
              <a:rPr sz="2200">
                <a:solidFill>
                  <a:srgbClr val="941100"/>
                </a:solidFill>
                <a:latin typeface="Gill Sans SemiBold"/>
                <a:ea typeface="Gill Sans SemiBold"/>
                <a:cs typeface="Gill Sans SemiBold"/>
                <a:sym typeface="Gill Sans SemiBold"/>
              </a:rPr>
              <a:t>step, Level-0</a:t>
            </a:r>
            <a:r>
              <a:rPr sz="2200"/>
              <a:t>: calorimeter and muon information (functionally the same as the Phase I Level-1)</a:t>
            </a:r>
            <a:endParaRPr sz="2200"/>
          </a:p>
          <a:p>
            <a:pPr lvl="1">
              <a:buBlip>
                <a:blip r:embed="rId3"/>
              </a:buBlip>
              <a:defRPr sz="1800"/>
            </a:pPr>
            <a:r>
              <a:rPr sz="2200">
                <a:solidFill>
                  <a:srgbClr val="011993"/>
                </a:solidFill>
                <a:latin typeface="Gill Sans SemiBold"/>
                <a:ea typeface="Gill Sans SemiBold"/>
                <a:cs typeface="Gill Sans SemiBold"/>
                <a:sym typeface="Gill Sans SemiBold"/>
              </a:rPr>
              <a:t>2</a:t>
            </a:r>
            <a:r>
              <a:rPr baseline="31999" sz="2200">
                <a:solidFill>
                  <a:srgbClr val="011993"/>
                </a:solidFill>
                <a:latin typeface="Gill Sans SemiBold"/>
                <a:ea typeface="Gill Sans SemiBold"/>
                <a:cs typeface="Gill Sans SemiBold"/>
                <a:sym typeface="Gill Sans SemiBold"/>
              </a:rPr>
              <a:t>nd</a:t>
            </a:r>
            <a:r>
              <a:rPr sz="2200">
                <a:solidFill>
                  <a:srgbClr val="011993"/>
                </a:solidFill>
                <a:latin typeface="Gill Sans SemiBold"/>
                <a:ea typeface="Gill Sans SemiBold"/>
                <a:cs typeface="Gill Sans SemiBold"/>
                <a:sym typeface="Gill Sans SemiBold"/>
              </a:rPr>
              <a:t> step, Level-1</a:t>
            </a:r>
            <a:r>
              <a:rPr sz="2200"/>
              <a:t>:  regional tracking information, regional full calorimeter granularity, refined muon selection using muon precision tracking chambers</a:t>
            </a:r>
            <a:endParaRPr sz="2200"/>
          </a:p>
          <a:p>
            <a:pPr lvl="2">
              <a:buBlip>
                <a:blip r:embed="rId3"/>
              </a:buBlip>
              <a:defRPr sz="1800"/>
            </a:pPr>
            <a:r>
              <a:rPr sz="2000"/>
              <a:t>within latency, processing time available to further refine EM, tau, jet and energy sum trigger objects.</a:t>
            </a:r>
            <a:endParaRPr sz="1200"/>
          </a:p>
          <a:p>
            <a:pPr lvl="1" marL="401781" indent="-173181" defTabSz="457200">
              <a:spcBef>
                <a:spcPts val="1200"/>
              </a:spcBef>
              <a:buBlip>
                <a:blip r:embed="rId3"/>
              </a:buBlip>
              <a:defRPr sz="1800"/>
            </a:pPr>
            <a:endParaRPr sz="1500">
              <a:latin typeface="Times"/>
              <a:ea typeface="Times"/>
              <a:cs typeface="Times"/>
              <a:sym typeface="Times"/>
            </a:endParaRPr>
          </a:p>
          <a:p>
            <a:pPr lvl="0">
              <a:buBlip>
                <a:blip r:embed="rId3"/>
              </a:buBlip>
              <a:defRPr sz="1800"/>
            </a:pPr>
            <a:r>
              <a:rPr sz="2400"/>
              <a:t>Offline-like algorithms will be used at the High-Level Trigger (software) with a readout rate of 5-10 kHz </a:t>
            </a:r>
          </a:p>
        </p:txBody>
      </p:sp>
      <p:sp>
        <p:nvSpPr>
          <p:cNvPr id="983" name="Shape 98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984" name="pasted-image.png"/>
          <p:cNvPicPr/>
          <p:nvPr/>
        </p:nvPicPr>
        <p:blipFill>
          <a:blip r:embed="rId4">
            <a:extLst/>
          </a:blip>
          <a:stretch>
            <a:fillRect/>
          </a:stretch>
        </p:blipFill>
        <p:spPr>
          <a:xfrm>
            <a:off x="6952888" y="1249905"/>
            <a:ext cx="5964238" cy="4217276"/>
          </a:xfrm>
          <a:prstGeom prst="rect">
            <a:avLst/>
          </a:prstGeom>
          <a:ln w="12700">
            <a:miter lim="400000"/>
          </a:ln>
        </p:spPr>
      </p:pic>
      <p:sp>
        <p:nvSpPr>
          <p:cNvPr id="985" name="Shape 985"/>
          <p:cNvSpPr/>
          <p:nvPr/>
        </p:nvSpPr>
        <p:spPr>
          <a:xfrm rot="16174790">
            <a:off x="-520333" y="8564298"/>
            <a:ext cx="1647975" cy="457201"/>
          </a:xfrm>
          <a:prstGeom prst="rect">
            <a:avLst/>
          </a:prstGeom>
          <a:blipFill>
            <a:blip r:embed="rId5"/>
          </a:blip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FFFFFF"/>
                </a:solidFill>
                <a:effectLst>
                  <a:outerShdw sx="100000" sy="100000" kx="0" ky="0" algn="b" rotWithShape="0" blurRad="38100" dist="12700" dir="5400000">
                    <a:srgbClr val="000000">
                      <a:alpha val="50000"/>
                    </a:srgbClr>
                  </a:outerShdw>
                </a:effectLst>
              </a:defRPr>
            </a:lvl1pPr>
          </a:lstStyle>
          <a:p>
            <a:pPr lvl="0">
              <a:defRPr sz="1800">
                <a:solidFill>
                  <a:srgbClr val="000000"/>
                </a:solidFill>
                <a:effectLst/>
              </a:defRPr>
            </a:pPr>
            <a:r>
              <a:rPr sz="2400">
                <a:solidFill>
                  <a:srgbClr val="FFFFFF"/>
                </a:solidFill>
                <a:effectLst>
                  <a:outerShdw sx="100000" sy="100000" kx="0" ky="0" algn="b" rotWithShape="0" blurRad="38100" dist="12700" dir="5400000">
                    <a:srgbClr val="000000">
                      <a:alpha val="50000"/>
                    </a:srgbClr>
                  </a:outerShdw>
                </a:effectLst>
              </a:rPr>
              <a:t>LHCC-I-023</a:t>
            </a:r>
          </a:p>
        </p:txBody>
      </p:sp>
      <p:sp>
        <p:nvSpPr>
          <p:cNvPr id="986" name="Shape 986"/>
          <p:cNvSpPr/>
          <p:nvPr/>
        </p:nvSpPr>
        <p:spPr>
          <a:xfrm>
            <a:off x="10455330" y="3094447"/>
            <a:ext cx="2035020" cy="96651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61001"/>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p>
            <a:pPr lvl="0">
              <a:defRPr sz="1800"/>
            </a:pPr>
            <a:r>
              <a:rPr>
                <a:solidFill>
                  <a:srgbClr val="FFFFFF"/>
                </a:solidFill>
                <a:effectLst>
                  <a:outerShdw sx="100000" sy="100000" kx="0" ky="0" algn="b" rotWithShape="0" blurRad="38100" dist="12700" dir="5400000">
                    <a:srgbClr val="000000">
                      <a:alpha val="50000"/>
                    </a:srgbClr>
                  </a:outerShdw>
                </a:effectLst>
              </a:rPr>
              <a:t>6/10μs</a:t>
            </a:r>
            <a:endParaRPr>
              <a:solidFill>
                <a:srgbClr val="FFFFFF"/>
              </a:solidFill>
              <a:effectLst>
                <a:outerShdw sx="100000" sy="100000" kx="0" ky="0" algn="b" rotWithShape="0" blurRad="38100" dist="12700" dir="5400000">
                  <a:srgbClr val="000000">
                    <a:alpha val="50000"/>
                  </a:srgbClr>
                </a:outerShdw>
              </a:effectLst>
            </a:endParaRPr>
          </a:p>
          <a:p>
            <a:pPr lvl="0">
              <a:defRPr sz="1800"/>
            </a:pPr>
            <a:r>
              <a:rPr>
                <a:solidFill>
                  <a:srgbClr val="FFFFFF"/>
                </a:solidFill>
                <a:effectLst>
                  <a:outerShdw sx="100000" sy="100000" kx="0" ky="0" algn="b" rotWithShape="0" blurRad="38100" dist="12700" dir="5400000">
                    <a:srgbClr val="000000">
                      <a:alpha val="50000"/>
                    </a:srgbClr>
                  </a:outerShdw>
                </a:effectLst>
              </a:rPr>
              <a:t>1MHz</a:t>
            </a:r>
          </a:p>
        </p:txBody>
      </p:sp>
      <p:sp>
        <p:nvSpPr>
          <p:cNvPr id="987" name="Shape 987"/>
          <p:cNvSpPr/>
          <p:nvPr/>
        </p:nvSpPr>
        <p:spPr>
          <a:xfrm>
            <a:off x="10405302" y="4491614"/>
            <a:ext cx="2035020" cy="113206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2452"/>
          </a:solid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p>
            <a:pPr lvl="0">
              <a:defRPr sz="1800"/>
            </a:pPr>
            <a:r>
              <a:rPr>
                <a:solidFill>
                  <a:srgbClr val="FFFFFF"/>
                </a:solidFill>
                <a:effectLst>
                  <a:outerShdw sx="100000" sy="100000" kx="0" ky="0" algn="b" rotWithShape="0" blurRad="38100" dist="12700" dir="5400000">
                    <a:srgbClr val="000000">
                      <a:alpha val="50000"/>
                    </a:srgbClr>
                  </a:outerShdw>
                </a:effectLst>
              </a:rPr>
              <a:t>30/60 μs</a:t>
            </a:r>
            <a:endParaRPr>
              <a:solidFill>
                <a:srgbClr val="FFFFFF"/>
              </a:solidFill>
              <a:effectLst>
                <a:outerShdw sx="100000" sy="100000" kx="0" ky="0" algn="b" rotWithShape="0" blurRad="38100" dist="12700" dir="5400000">
                  <a:srgbClr val="000000">
                    <a:alpha val="50000"/>
                  </a:srgbClr>
                </a:outerShdw>
              </a:effectLst>
            </a:endParaRPr>
          </a:p>
          <a:p>
            <a:pPr lvl="0">
              <a:defRPr sz="1800"/>
            </a:pPr>
            <a:r>
              <a:rPr>
                <a:solidFill>
                  <a:srgbClr val="FFFFFF"/>
                </a:solidFill>
                <a:effectLst>
                  <a:outerShdw sx="100000" sy="100000" kx="0" ky="0" algn="b" rotWithShape="0" blurRad="38100" dist="12700" dir="5400000">
                    <a:srgbClr val="000000">
                      <a:alpha val="50000"/>
                    </a:srgbClr>
                  </a:outerShdw>
                </a:effectLst>
              </a:rPr>
              <a:t>300/400 kHz</a:t>
            </a:r>
          </a:p>
        </p:txBody>
      </p:sp>
      <p:pic>
        <p:nvPicPr>
          <p:cNvPr id="988" name="pasted-image.png"/>
          <p:cNvPicPr/>
          <p:nvPr/>
        </p:nvPicPr>
        <p:blipFill>
          <a:blip r:embed="rId6">
            <a:extLst/>
          </a:blip>
          <a:stretch>
            <a:fillRect/>
          </a:stretch>
        </p:blipFill>
        <p:spPr>
          <a:xfrm>
            <a:off x="7082044" y="6171415"/>
            <a:ext cx="5559175" cy="2003104"/>
          </a:xfrm>
          <a:prstGeom prst="rect">
            <a:avLst/>
          </a:prstGeom>
          <a:ln w="12700">
            <a:miter lim="400000"/>
          </a:ln>
        </p:spPr>
      </p:pic>
    </p:spTree>
  </p:cSld>
  <p:clrMapOvr>
    <a:masterClrMapping/>
  </p:clrMapOvr>
  <p:transitio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2" name="Shape 992"/>
          <p:cNvSpPr/>
          <p:nvPr>
            <p:ph type="title"/>
          </p:nvPr>
        </p:nvSpPr>
        <p:spPr>
          <a:prstGeom prst="rect">
            <a:avLst/>
          </a:prstGeom>
        </p:spPr>
        <p:txBody>
          <a:bodyPr/>
          <a:lstStyle/>
          <a:p>
            <a:pPr lvl="0">
              <a:defRPr sz="1800">
                <a:solidFill>
                  <a:srgbClr val="000000"/>
                </a:solidFill>
              </a:defRPr>
            </a:pPr>
            <a:r>
              <a:rPr sz="4400">
                <a:solidFill>
                  <a:srgbClr val="FFFFFE"/>
                </a:solidFill>
              </a:rPr>
              <a:t>Run 1 b-tagging</a:t>
            </a:r>
          </a:p>
        </p:txBody>
      </p:sp>
      <p:sp>
        <p:nvSpPr>
          <p:cNvPr id="993" name="Shape 99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994" name="pasted-image.png"/>
          <p:cNvPicPr/>
          <p:nvPr/>
        </p:nvPicPr>
        <p:blipFill>
          <a:blip r:embed="rId2">
            <a:extLst/>
          </a:blip>
          <a:stretch>
            <a:fillRect/>
          </a:stretch>
        </p:blipFill>
        <p:spPr>
          <a:xfrm>
            <a:off x="2553381" y="1789170"/>
            <a:ext cx="7440596" cy="4740104"/>
          </a:xfrm>
          <a:prstGeom prst="rect">
            <a:avLst/>
          </a:prstGeom>
          <a:ln w="12700">
            <a:miter lim="400000"/>
          </a:ln>
        </p:spPr>
      </p:pic>
      <p:sp>
        <p:nvSpPr>
          <p:cNvPr id="995" name="Shape 995"/>
          <p:cNvSpPr/>
          <p:nvPr/>
        </p:nvSpPr>
        <p:spPr>
          <a:xfrm>
            <a:off x="726144" y="7030317"/>
            <a:ext cx="1155251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lvl="0">
              <a:defRPr sz="1800"/>
            </a:pPr>
            <a:r>
              <a:rPr sz="2200"/>
              <a:t>https://atlas.web.cern.ch/Atlas/GROUPS/PHYSICS/CONFNOTES/ATLAS-CONF-2014-046/fig_01.png</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p>
            <a:pPr lvl="0">
              <a:defRPr sz="1800">
                <a:solidFill>
                  <a:srgbClr val="000000"/>
                </a:solidFill>
              </a:defRPr>
            </a:pPr>
            <a:r>
              <a:rPr sz="4400">
                <a:solidFill>
                  <a:srgbClr val="FFFFFE"/>
                </a:solidFill>
              </a:rPr>
              <a:t>More Fundamental Questions yet to Answer</a:t>
            </a:r>
          </a:p>
        </p:txBody>
      </p:sp>
      <p:sp>
        <p:nvSpPr>
          <p:cNvPr id="148" name="Shape 148"/>
          <p:cNvSpPr/>
          <p:nvPr>
            <p:ph type="sldNum" sz="quarter" idx="2"/>
          </p:nvPr>
        </p:nvSpPr>
        <p:spPr>
          <a:xfrm>
            <a:off x="12032642" y="9194800"/>
            <a:ext cx="204416" cy="3175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49" name="pasted-image.png"/>
          <p:cNvPicPr/>
          <p:nvPr/>
        </p:nvPicPr>
        <p:blipFill>
          <a:blip r:embed="rId2">
            <a:extLst/>
          </a:blip>
          <a:stretch>
            <a:fillRect/>
          </a:stretch>
        </p:blipFill>
        <p:spPr>
          <a:xfrm>
            <a:off x="8408248" y="5969285"/>
            <a:ext cx="4422987" cy="3174650"/>
          </a:xfrm>
          <a:prstGeom prst="rect">
            <a:avLst/>
          </a:prstGeom>
          <a:ln w="12700">
            <a:miter lim="400000"/>
          </a:ln>
        </p:spPr>
      </p:pic>
      <p:sp>
        <p:nvSpPr>
          <p:cNvPr id="150" name="Shape 150"/>
          <p:cNvSpPr/>
          <p:nvPr/>
        </p:nvSpPr>
        <p:spPr>
          <a:xfrm>
            <a:off x="225604" y="1771968"/>
            <a:ext cx="7433719" cy="6571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254000" indent="-254000" algn="l">
              <a:spcBef>
                <a:spcPts val="3000"/>
              </a:spcBef>
              <a:buSzPct val="50000"/>
              <a:buBlip>
                <a:blip r:embed="rId3"/>
              </a:buBlip>
              <a:defRPr sz="1800"/>
            </a:pPr>
            <a:r>
              <a:rPr sz="2400">
                <a:solidFill>
                  <a:srgbClr val="212121"/>
                </a:solidFill>
              </a:rPr>
              <a:t>In the Standard Model gauge interactions to do not unify</a:t>
            </a:r>
            <a:endParaRPr sz="2400">
              <a:solidFill>
                <a:srgbClr val="212121"/>
              </a:solidFill>
            </a:endParaRPr>
          </a:p>
          <a:p>
            <a:pPr lvl="0" marL="254000" indent="-254000" algn="l">
              <a:spcBef>
                <a:spcPts val="3000"/>
              </a:spcBef>
              <a:buSzPct val="50000"/>
              <a:buBlip>
                <a:blip r:embed="rId3"/>
              </a:buBlip>
              <a:defRPr sz="1800"/>
            </a:pPr>
            <a:r>
              <a:rPr sz="2400">
                <a:solidFill>
                  <a:srgbClr val="212121"/>
                </a:solidFill>
              </a:rPr>
              <a:t>There is now strong evidence that baryonic matter is not all the matter in the Universe:</a:t>
            </a:r>
            <a:endParaRPr sz="2400">
              <a:solidFill>
                <a:srgbClr val="212121"/>
              </a:solidFill>
            </a:endParaRPr>
          </a:p>
          <a:p>
            <a:pPr lvl="1" marL="596900" indent="-254000" algn="l">
              <a:spcBef>
                <a:spcPts val="3000"/>
              </a:spcBef>
              <a:buSzPct val="50000"/>
              <a:buBlip>
                <a:blip r:embed="rId3"/>
              </a:buBlip>
              <a:defRPr sz="1800"/>
            </a:pPr>
            <a:r>
              <a:rPr sz="2200">
                <a:solidFill>
                  <a:srgbClr val="212121"/>
                </a:solidFill>
              </a:rPr>
              <a:t>Dark Matter: 23% ± 4%</a:t>
            </a:r>
            <a:endParaRPr sz="2200">
              <a:solidFill>
                <a:srgbClr val="212121"/>
              </a:solidFill>
            </a:endParaRPr>
          </a:p>
          <a:p>
            <a:pPr lvl="1" marL="596900" indent="-254000" algn="l">
              <a:spcBef>
                <a:spcPts val="3000"/>
              </a:spcBef>
              <a:buSzPct val="50000"/>
              <a:buBlip>
                <a:blip r:embed="rId3"/>
              </a:buBlip>
              <a:defRPr sz="1800"/>
            </a:pPr>
            <a:r>
              <a:rPr sz="2200"/>
              <a:t>Dark Energy: 73% ± 4%</a:t>
            </a:r>
            <a:endParaRPr sz="2200"/>
          </a:p>
          <a:p>
            <a:pPr lvl="1" marL="596900" indent="-254000" algn="l">
              <a:spcBef>
                <a:spcPts val="3000"/>
              </a:spcBef>
              <a:buSzPct val="50000"/>
              <a:buBlip>
                <a:blip r:embed="rId3"/>
              </a:buBlip>
              <a:defRPr sz="1800"/>
            </a:pPr>
            <a:r>
              <a:rPr sz="2200"/>
              <a:t>Normal Matter: 4% ± 0.4% </a:t>
            </a:r>
            <a:endParaRPr sz="2200"/>
          </a:p>
          <a:p>
            <a:pPr lvl="1" marL="596900" indent="-254000" algn="l">
              <a:spcBef>
                <a:spcPts val="3000"/>
              </a:spcBef>
              <a:buSzPct val="50000"/>
              <a:buBlip>
                <a:blip r:embed="rId3"/>
              </a:buBlip>
              <a:defRPr sz="1800"/>
            </a:pPr>
            <a:r>
              <a:rPr sz="2200"/>
              <a:t>Neutrinos: 0.2% (Σmν/0.1eV)</a:t>
            </a:r>
            <a:endParaRPr sz="2200"/>
          </a:p>
          <a:p>
            <a:pPr lvl="0" marL="254000" indent="-254000" algn="l">
              <a:spcBef>
                <a:spcPts val="3000"/>
              </a:spcBef>
              <a:buSzPct val="50000"/>
              <a:buBlip>
                <a:blip r:embed="rId3"/>
              </a:buBlip>
              <a:defRPr sz="1800"/>
            </a:pPr>
            <a:r>
              <a:rPr sz="2400"/>
              <a:t>Origin of flavor is unknown</a:t>
            </a:r>
            <a:endParaRPr sz="2400"/>
          </a:p>
          <a:p>
            <a:pPr lvl="0" marL="254000" indent="-254000" algn="l">
              <a:spcBef>
                <a:spcPts val="3000"/>
              </a:spcBef>
              <a:buSzPct val="50000"/>
              <a:buBlip>
                <a:blip r:embed="rId3"/>
              </a:buBlip>
              <a:defRPr sz="1800"/>
            </a:pPr>
            <a:r>
              <a:rPr sz="2400"/>
              <a:t>Origin of CP violation is unknown</a:t>
            </a:r>
            <a:endParaRPr sz="2400"/>
          </a:p>
          <a:p>
            <a:pPr lvl="0" marL="254000" indent="-254000" algn="l">
              <a:spcBef>
                <a:spcPts val="3000"/>
              </a:spcBef>
              <a:buSzPct val="50000"/>
              <a:buBlip>
                <a:blip r:embed="rId3"/>
              </a:buBlip>
              <a:defRPr sz="1800"/>
            </a:pPr>
            <a:r>
              <a:rPr sz="2400"/>
              <a:t>More …</a:t>
            </a:r>
          </a:p>
        </p:txBody>
      </p:sp>
      <p:grpSp>
        <p:nvGrpSpPr>
          <p:cNvPr id="153" name="Group 153"/>
          <p:cNvGrpSpPr/>
          <p:nvPr/>
        </p:nvGrpSpPr>
        <p:grpSpPr>
          <a:xfrm>
            <a:off x="8364990" y="1064160"/>
            <a:ext cx="4334172" cy="4824960"/>
            <a:chOff x="0" y="0"/>
            <a:chExt cx="4334171" cy="4824958"/>
          </a:xfrm>
        </p:grpSpPr>
        <p:pic>
          <p:nvPicPr>
            <p:cNvPr id="151" name="pasted-image.png"/>
            <p:cNvPicPr/>
            <p:nvPr/>
          </p:nvPicPr>
          <p:blipFill>
            <a:blip r:embed="rId4">
              <a:extLst/>
            </a:blip>
            <a:stretch>
              <a:fillRect/>
            </a:stretch>
          </p:blipFill>
          <p:spPr>
            <a:xfrm>
              <a:off x="0" y="0"/>
              <a:ext cx="4056999" cy="4824959"/>
            </a:xfrm>
            <a:prstGeom prst="rect">
              <a:avLst/>
            </a:prstGeom>
            <a:ln w="12700" cap="flat">
              <a:noFill/>
              <a:miter lim="400000"/>
            </a:ln>
            <a:effectLst/>
          </p:spPr>
        </p:pic>
        <p:sp>
          <p:nvSpPr>
            <p:cNvPr id="152" name="Shape 152"/>
            <p:cNvSpPr/>
            <p:nvPr/>
          </p:nvSpPr>
          <p:spPr>
            <a:xfrm>
              <a:off x="3910177" y="1039063"/>
              <a:ext cx="423995" cy="2746832"/>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7" name="Shape 997"/>
          <p:cNvSpPr/>
          <p:nvPr>
            <p:ph type="title"/>
          </p:nvPr>
        </p:nvSpPr>
        <p:spPr>
          <a:prstGeom prst="rect">
            <a:avLst/>
          </a:prstGeom>
        </p:spPr>
        <p:txBody>
          <a:bodyPr/>
          <a:lstStyle/>
          <a:p>
            <a:pPr lvl="0"/>
          </a:p>
        </p:txBody>
      </p:sp>
      <p:sp>
        <p:nvSpPr>
          <p:cNvPr id="998" name="Shape 99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999" name="pasted-image.png"/>
          <p:cNvPicPr/>
          <p:nvPr/>
        </p:nvPicPr>
        <p:blipFill>
          <a:blip r:embed="rId2">
            <a:extLst/>
          </a:blip>
          <a:stretch>
            <a:fillRect/>
          </a:stretch>
        </p:blipFill>
        <p:spPr>
          <a:xfrm>
            <a:off x="947941" y="1304063"/>
            <a:ext cx="11108918" cy="8243845"/>
          </a:xfrm>
          <a:prstGeom prst="rect">
            <a:avLst/>
          </a:prstGeom>
          <a:ln w="12700">
            <a:miter lim="400000"/>
          </a:ln>
        </p:spPr>
      </p:pic>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1" name="Shape 1001"/>
          <p:cNvSpPr/>
          <p:nvPr>
            <p:ph type="title"/>
          </p:nvPr>
        </p:nvSpPr>
        <p:spPr>
          <a:prstGeom prst="rect">
            <a:avLst/>
          </a:prstGeom>
        </p:spPr>
        <p:txBody>
          <a:bodyPr/>
          <a:lstStyle/>
          <a:p>
            <a:pPr lvl="0"/>
          </a:p>
        </p:txBody>
      </p:sp>
      <p:sp>
        <p:nvSpPr>
          <p:cNvPr id="1002" name="Shape 10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003" name="pasted-image.png"/>
          <p:cNvPicPr/>
          <p:nvPr/>
        </p:nvPicPr>
        <p:blipFill>
          <a:blip r:embed="rId2">
            <a:extLst/>
          </a:blip>
          <a:stretch>
            <a:fillRect/>
          </a:stretch>
        </p:blipFill>
        <p:spPr>
          <a:xfrm>
            <a:off x="819992" y="1202609"/>
            <a:ext cx="11364816" cy="7805581"/>
          </a:xfrm>
          <a:prstGeom prst="rect">
            <a:avLst/>
          </a:prstGeom>
          <a:ln w="12700">
            <a:miter lim="400000"/>
          </a:ln>
        </p:spPr>
      </p:pic>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5" name="Shape 1005"/>
          <p:cNvSpPr/>
          <p:nvPr>
            <p:ph type="title"/>
          </p:nvPr>
        </p:nvSpPr>
        <p:spPr>
          <a:prstGeom prst="rect">
            <a:avLst/>
          </a:prstGeom>
        </p:spPr>
        <p:txBody>
          <a:bodyPr/>
          <a:lstStyle/>
          <a:p>
            <a:pPr lvl="0">
              <a:defRPr sz="1800">
                <a:solidFill>
                  <a:srgbClr val="000000"/>
                </a:solidFill>
              </a:defRPr>
            </a:pPr>
            <a:r>
              <a:rPr sz="4400">
                <a:solidFill>
                  <a:srgbClr val="FFFFFE"/>
                </a:solidFill>
              </a:rPr>
              <a:t>Higgs : Dark Matter Portal</a:t>
            </a:r>
          </a:p>
        </p:txBody>
      </p:sp>
      <p:sp>
        <p:nvSpPr>
          <p:cNvPr id="1006" name="Shape 100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007" name="pasted-image.png"/>
          <p:cNvPicPr/>
          <p:nvPr/>
        </p:nvPicPr>
        <p:blipFill>
          <a:blip r:embed="rId2">
            <a:extLst/>
          </a:blip>
          <a:stretch>
            <a:fillRect/>
          </a:stretch>
        </p:blipFill>
        <p:spPr>
          <a:xfrm>
            <a:off x="0" y="2584458"/>
            <a:ext cx="13004800" cy="4584684"/>
          </a:xfrm>
          <a:prstGeom prst="rect">
            <a:avLst/>
          </a:prstGeom>
          <a:ln w="12700">
            <a:miter lim="400000"/>
          </a:ln>
        </p:spPr>
      </p:pic>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9" name="Shape 1009"/>
          <p:cNvSpPr/>
          <p:nvPr>
            <p:ph type="title"/>
          </p:nvPr>
        </p:nvSpPr>
        <p:spPr>
          <a:prstGeom prst="rect">
            <a:avLst/>
          </a:prstGeom>
        </p:spPr>
        <p:txBody>
          <a:bodyPr/>
          <a:lstStyle/>
          <a:p>
            <a:pPr lvl="0">
              <a:defRPr sz="1800">
                <a:solidFill>
                  <a:srgbClr val="000000"/>
                </a:solidFill>
              </a:defRPr>
            </a:pPr>
            <a:r>
              <a:rPr sz="4400">
                <a:solidFill>
                  <a:srgbClr val="FFFFFE"/>
                </a:solidFill>
              </a:rPr>
              <a:t>SUSY Full Spectrum (pMSSM)</a:t>
            </a:r>
          </a:p>
        </p:txBody>
      </p:sp>
      <p:sp>
        <p:nvSpPr>
          <p:cNvPr id="1010" name="Shape 101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011" name="pasted-image.png"/>
          <p:cNvPicPr/>
          <p:nvPr/>
        </p:nvPicPr>
        <p:blipFill>
          <a:blip r:embed="rId2">
            <a:extLst/>
          </a:blip>
          <a:stretch>
            <a:fillRect/>
          </a:stretch>
        </p:blipFill>
        <p:spPr>
          <a:xfrm>
            <a:off x="-1" y="1232313"/>
            <a:ext cx="13004801" cy="7650669"/>
          </a:xfrm>
          <a:prstGeom prst="rect">
            <a:avLst/>
          </a:prstGeom>
          <a:ln w="12700">
            <a:miter lim="400000"/>
          </a:ln>
        </p:spPr>
      </p:pic>
    </p:spTree>
  </p:cSld>
  <p:clrMapOvr>
    <a:masterClrMapping/>
  </p:clrMapOvr>
  <p:transitio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3" name="Shape 1013"/>
          <p:cNvSpPr/>
          <p:nvPr>
            <p:ph type="title"/>
          </p:nvPr>
        </p:nvSpPr>
        <p:spPr>
          <a:prstGeom prst="rect">
            <a:avLst/>
          </a:prstGeom>
        </p:spPr>
        <p:txBody>
          <a:bodyPr/>
          <a:lstStyle/>
          <a:p>
            <a:pPr lvl="0">
              <a:defRPr sz="1800">
                <a:solidFill>
                  <a:srgbClr val="000000"/>
                </a:solidFill>
              </a:defRPr>
            </a:pPr>
            <a:r>
              <a:rPr sz="4400">
                <a:solidFill>
                  <a:srgbClr val="FFFFFE"/>
                </a:solidFill>
              </a:rPr>
              <a:t>Razor</a:t>
            </a:r>
          </a:p>
        </p:txBody>
      </p:sp>
      <p:sp>
        <p:nvSpPr>
          <p:cNvPr id="1014" name="Shape 1014"/>
          <p:cNvSpPr/>
          <p:nvPr>
            <p:ph type="body" idx="1"/>
          </p:nvPr>
        </p:nvSpPr>
        <p:spPr>
          <a:xfrm>
            <a:off x="647700" y="1279652"/>
            <a:ext cx="11709400" cy="7651496"/>
          </a:xfrm>
          <a:prstGeom prst="rect">
            <a:avLst/>
          </a:prstGeom>
        </p:spPr>
        <p:txBody>
          <a:bodyPr/>
          <a:lstStyle/>
          <a:p>
            <a:pPr lvl="0" marL="0" indent="0" defTabSz="457200">
              <a:spcBef>
                <a:spcPts val="1200"/>
              </a:spcBef>
              <a:buSzTx/>
              <a:buNone/>
              <a:defRPr sz="1800"/>
            </a:pPr>
            <a:r>
              <a:rPr sz="2400">
                <a:latin typeface="Times"/>
                <a:ea typeface="Times"/>
                <a:cs typeface="Times"/>
                <a:sym typeface="Times"/>
              </a:rPr>
              <a:t>Exploit the symmetry in the visible portion of sparticle decays when sparticles are produced in pairs. The final-state jets and leptons are grouped into two “mega-jets”</a:t>
            </a:r>
            <a:endParaRPr sz="2400">
              <a:latin typeface="Times"/>
              <a:ea typeface="Times"/>
              <a:cs typeface="Times"/>
              <a:sym typeface="Times"/>
            </a:endParaRPr>
          </a:p>
          <a:p>
            <a:pPr lvl="0" marL="0" indent="0" defTabSz="457200">
              <a:spcBef>
                <a:spcPts val="1200"/>
              </a:spcBef>
              <a:buSzTx/>
              <a:buNone/>
              <a:defRPr sz="1800"/>
            </a:pPr>
            <a:endParaRPr sz="2400">
              <a:latin typeface="Times"/>
              <a:ea typeface="Times"/>
              <a:cs typeface="Times"/>
              <a:sym typeface="Times"/>
            </a:endParaRPr>
          </a:p>
        </p:txBody>
      </p:sp>
      <p:sp>
        <p:nvSpPr>
          <p:cNvPr id="1015" name="Shape 10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016" name="pasted-image.png"/>
          <p:cNvPicPr/>
          <p:nvPr/>
        </p:nvPicPr>
        <p:blipFill>
          <a:blip r:embed="rId2">
            <a:extLst/>
          </a:blip>
          <a:stretch>
            <a:fillRect/>
          </a:stretch>
        </p:blipFill>
        <p:spPr>
          <a:xfrm>
            <a:off x="3810439" y="2441876"/>
            <a:ext cx="5383922" cy="867320"/>
          </a:xfrm>
          <a:prstGeom prst="rect">
            <a:avLst/>
          </a:prstGeom>
          <a:ln w="12700">
            <a:miter lim="400000"/>
          </a:ln>
        </p:spPr>
      </p:pic>
      <p:pic>
        <p:nvPicPr>
          <p:cNvPr id="1017" name="pasted-image.png"/>
          <p:cNvPicPr/>
          <p:nvPr/>
        </p:nvPicPr>
        <p:blipFill>
          <a:blip r:embed="rId3">
            <a:extLst/>
          </a:blip>
          <a:stretch>
            <a:fillRect/>
          </a:stretch>
        </p:blipFill>
        <p:spPr>
          <a:xfrm>
            <a:off x="1242482" y="3589271"/>
            <a:ext cx="10519836" cy="5034033"/>
          </a:xfrm>
          <a:prstGeom prst="rect">
            <a:avLst/>
          </a:prstGeom>
          <a:ln w="12700">
            <a:miter lim="400000"/>
          </a:ln>
        </p:spPr>
      </p:pic>
    </p:spTree>
  </p:cSld>
  <p:clrMapOvr>
    <a:masterClrMapping/>
  </p:clrMapOvr>
  <p:transitio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9" name="Shape 1019"/>
          <p:cNvSpPr/>
          <p:nvPr>
            <p:ph type="title"/>
          </p:nvPr>
        </p:nvSpPr>
        <p:spPr>
          <a:prstGeom prst="rect">
            <a:avLst/>
          </a:prstGeom>
        </p:spPr>
        <p:txBody>
          <a:bodyPr/>
          <a:lstStyle/>
          <a:p>
            <a:pPr lvl="0">
              <a:defRPr sz="1800">
                <a:solidFill>
                  <a:srgbClr val="000000"/>
                </a:solidFill>
              </a:defRPr>
            </a:pPr>
            <a:r>
              <a:rPr sz="4400">
                <a:solidFill>
                  <a:srgbClr val="FFFFFE"/>
                </a:solidFill>
              </a:rPr>
              <a:t>Trimming</a:t>
            </a:r>
          </a:p>
        </p:txBody>
      </p:sp>
      <p:sp>
        <p:nvSpPr>
          <p:cNvPr id="1020" name="Shape 1020"/>
          <p:cNvSpPr/>
          <p:nvPr>
            <p:ph type="body" idx="1"/>
          </p:nvPr>
        </p:nvSpPr>
        <p:spPr>
          <a:prstGeom prst="rect">
            <a:avLst/>
          </a:prstGeom>
        </p:spPr>
        <p:txBody>
          <a:bodyPr/>
          <a:lstStyle/>
          <a:p>
            <a:pPr lvl="0">
              <a:buBlip>
                <a:blip r:embed="rId2"/>
              </a:buBlip>
              <a:defRPr sz="1800"/>
            </a:pPr>
            <a:r>
              <a:rPr sz="2400"/>
              <a:t>Contamination from pile-up, multiple parton interactions (MPI) and initial-state radiation (ISR) in the reconstructed jet is often much softer than the outgoing partons associated with the hard-scatter and their final-state radiation (FSR)</a:t>
            </a:r>
            <a:endParaRPr sz="2400"/>
          </a:p>
          <a:p>
            <a:pPr lvl="0">
              <a:buBlip>
                <a:blip r:embed="rId2"/>
              </a:buBlip>
              <a:defRPr sz="1800"/>
            </a:pPr>
            <a:r>
              <a:rPr sz="2400"/>
              <a:t>The ratio of the pT of the constituents to that of the jet is used as a selection criterion</a:t>
            </a:r>
            <a:endParaRPr sz="2400"/>
          </a:p>
          <a:p>
            <a:pPr lvl="0">
              <a:buBlip>
                <a:blip r:embed="rId2"/>
              </a:buBlip>
              <a:defRPr sz="1800"/>
            </a:pPr>
            <a:r>
              <a:rPr sz="2400"/>
              <a:t>The trimming procedure uses a kt algorithm to create subjets of size Rsub from the constituents of a jet.</a:t>
            </a:r>
            <a:endParaRPr sz="2400"/>
          </a:p>
          <a:p>
            <a:pPr lvl="0">
              <a:buBlip>
                <a:blip r:embed="rId2"/>
              </a:buBlip>
              <a:defRPr sz="1800"/>
            </a:pPr>
            <a:r>
              <a:rPr sz="2400"/>
              <a:t>Any subjets with pTi/pjet &lt; fcut are removed</a:t>
            </a:r>
          </a:p>
        </p:txBody>
      </p:sp>
      <p:sp>
        <p:nvSpPr>
          <p:cNvPr id="1021" name="Shape 102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022" name="pasted-image.png"/>
          <p:cNvPicPr/>
          <p:nvPr/>
        </p:nvPicPr>
        <p:blipFill>
          <a:blip r:embed="rId3">
            <a:extLst/>
          </a:blip>
          <a:stretch>
            <a:fillRect/>
          </a:stretch>
        </p:blipFill>
        <p:spPr>
          <a:xfrm>
            <a:off x="1839287" y="5195582"/>
            <a:ext cx="9326226" cy="3230654"/>
          </a:xfrm>
          <a:prstGeom prst="rect">
            <a:avLst/>
          </a:prstGeom>
          <a:ln w="12700">
            <a:miter lim="400000"/>
          </a:ln>
        </p:spPr>
      </p:pic>
    </p:spTree>
  </p:cSld>
  <p:clrMapOvr>
    <a:masterClrMapping/>
  </p:clrMapOvr>
  <p:transitio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4" name="Shape 1024"/>
          <p:cNvSpPr/>
          <p:nvPr>
            <p:ph type="title"/>
          </p:nvPr>
        </p:nvSpPr>
        <p:spPr>
          <a:prstGeom prst="rect">
            <a:avLst/>
          </a:prstGeom>
        </p:spPr>
        <p:txBody>
          <a:bodyPr/>
          <a:lstStyle/>
          <a:p>
            <a:pPr lvl="0">
              <a:defRPr sz="1800">
                <a:solidFill>
                  <a:srgbClr val="000000"/>
                </a:solidFill>
              </a:defRPr>
            </a:pPr>
            <a:r>
              <a:rPr sz="4400">
                <a:solidFill>
                  <a:srgbClr val="FFFFFE"/>
                </a:solidFill>
              </a:rPr>
              <a:t>PU Observables</a:t>
            </a:r>
          </a:p>
        </p:txBody>
      </p:sp>
      <p:sp>
        <p:nvSpPr>
          <p:cNvPr id="1025" name="Shape 102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026" name="pasted-image.png"/>
          <p:cNvPicPr/>
          <p:nvPr/>
        </p:nvPicPr>
        <p:blipFill>
          <a:blip r:embed="rId2">
            <a:extLst/>
          </a:blip>
          <a:stretch>
            <a:fillRect/>
          </a:stretch>
        </p:blipFill>
        <p:spPr>
          <a:xfrm>
            <a:off x="1257300" y="1142218"/>
            <a:ext cx="10490200" cy="2463801"/>
          </a:xfrm>
          <a:prstGeom prst="rect">
            <a:avLst/>
          </a:prstGeom>
          <a:ln w="12700">
            <a:miter lim="400000"/>
          </a:ln>
        </p:spPr>
      </p:pic>
      <p:pic>
        <p:nvPicPr>
          <p:cNvPr id="1027" name="pasted-image.png"/>
          <p:cNvPicPr/>
          <p:nvPr/>
        </p:nvPicPr>
        <p:blipFill>
          <a:blip r:embed="rId3">
            <a:extLst/>
          </a:blip>
          <a:stretch>
            <a:fillRect/>
          </a:stretch>
        </p:blipFill>
        <p:spPr>
          <a:xfrm>
            <a:off x="729167" y="3732237"/>
            <a:ext cx="9626601" cy="3022601"/>
          </a:xfrm>
          <a:prstGeom prst="rect">
            <a:avLst/>
          </a:prstGeom>
          <a:ln w="12700">
            <a:miter lim="400000"/>
          </a:ln>
        </p:spPr>
      </p:pic>
      <p:pic>
        <p:nvPicPr>
          <p:cNvPr id="1028" name="pasted-image.png"/>
          <p:cNvPicPr/>
          <p:nvPr/>
        </p:nvPicPr>
        <p:blipFill>
          <a:blip r:embed="rId4">
            <a:extLst/>
          </a:blip>
          <a:stretch>
            <a:fillRect/>
          </a:stretch>
        </p:blipFill>
        <p:spPr>
          <a:xfrm>
            <a:off x="3649408" y="6577997"/>
            <a:ext cx="5054601" cy="2768601"/>
          </a:xfrm>
          <a:prstGeom prst="rect">
            <a:avLst/>
          </a:prstGeom>
          <a:ln w="12700">
            <a:miter lim="400000"/>
          </a:ln>
        </p:spPr>
      </p:pic>
    </p:spTree>
  </p:cSld>
  <p:clrMapOvr>
    <a:masterClrMapping/>
  </p:clrMapOvr>
  <p:transitio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0" name="Shape 1030"/>
          <p:cNvSpPr/>
          <p:nvPr>
            <p:ph type="title"/>
          </p:nvPr>
        </p:nvSpPr>
        <p:spPr>
          <a:xfrm>
            <a:off x="221273" y="25400"/>
            <a:ext cx="12135827" cy="958595"/>
          </a:xfrm>
          <a:prstGeom prst="rect">
            <a:avLst/>
          </a:prstGeom>
        </p:spPr>
        <p:txBody>
          <a:bodyPr/>
          <a:lstStyle/>
          <a:p>
            <a:pPr lvl="0">
              <a:defRPr sz="1800">
                <a:solidFill>
                  <a:srgbClr val="000000"/>
                </a:solidFill>
              </a:defRPr>
            </a:pPr>
            <a:r>
              <a:rPr sz="4400">
                <a:solidFill>
                  <a:srgbClr val="FFFFFE"/>
                </a:solidFill>
              </a:rPr>
              <a:t>Precision Frontier at electron-positron colliders</a:t>
            </a:r>
          </a:p>
        </p:txBody>
      </p:sp>
      <p:sp>
        <p:nvSpPr>
          <p:cNvPr id="1031" name="Shape 103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032" name="pasted-image.png"/>
          <p:cNvPicPr/>
          <p:nvPr/>
        </p:nvPicPr>
        <p:blipFill>
          <a:blip r:embed="rId3">
            <a:extLst/>
          </a:blip>
          <a:stretch>
            <a:fillRect/>
          </a:stretch>
        </p:blipFill>
        <p:spPr>
          <a:xfrm>
            <a:off x="1013116" y="1791283"/>
            <a:ext cx="10552141" cy="6651350"/>
          </a:xfrm>
          <a:prstGeom prst="rect">
            <a:avLst/>
          </a:prstGeom>
          <a:ln w="12700">
            <a:miter lim="400000"/>
          </a:ln>
        </p:spPr>
      </p:pic>
    </p:spTree>
  </p:cSld>
  <p:clrMapOvr>
    <a:masterClrMapping/>
  </p:clrMapOvr>
  <p:transitio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6" name="Shape 1036"/>
          <p:cNvSpPr/>
          <p:nvPr>
            <p:ph type="title"/>
          </p:nvPr>
        </p:nvSpPr>
        <p:spPr>
          <a:xfrm>
            <a:off x="221273" y="25400"/>
            <a:ext cx="12135827" cy="958595"/>
          </a:xfrm>
          <a:prstGeom prst="rect">
            <a:avLst/>
          </a:prstGeom>
        </p:spPr>
        <p:txBody>
          <a:bodyPr/>
          <a:lstStyle/>
          <a:p>
            <a:pPr lvl="0">
              <a:defRPr sz="1800">
                <a:solidFill>
                  <a:srgbClr val="000000"/>
                </a:solidFill>
              </a:defRPr>
            </a:pPr>
            <a:r>
              <a:rPr sz="4400">
                <a:solidFill>
                  <a:srgbClr val="FFFFFE"/>
                </a:solidFill>
              </a:rPr>
              <a:t>Precision Frontier at electron-positron colliders</a:t>
            </a:r>
          </a:p>
        </p:txBody>
      </p:sp>
      <p:sp>
        <p:nvSpPr>
          <p:cNvPr id="1037" name="Shape 103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038" name="pasted-image.png"/>
          <p:cNvPicPr/>
          <p:nvPr/>
        </p:nvPicPr>
        <p:blipFill>
          <a:blip r:embed="rId3">
            <a:extLst/>
          </a:blip>
          <a:stretch>
            <a:fillRect/>
          </a:stretch>
        </p:blipFill>
        <p:spPr>
          <a:xfrm>
            <a:off x="818202" y="1774141"/>
            <a:ext cx="10941970" cy="6949111"/>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prstGeom prst="rect">
            <a:avLst/>
          </a:prstGeom>
        </p:spPr>
        <p:txBody>
          <a:bodyPr/>
          <a:lstStyle/>
          <a:p>
            <a:pPr lvl="0">
              <a:defRPr sz="1800">
                <a:solidFill>
                  <a:srgbClr val="000000"/>
                </a:solidFill>
              </a:defRPr>
            </a:pPr>
            <a:r>
              <a:rPr sz="4400">
                <a:solidFill>
                  <a:srgbClr val="FFFFFE"/>
                </a:solidFill>
              </a:rPr>
              <a:t>SuperSymmetry in 60 secs.</a:t>
            </a:r>
          </a:p>
        </p:txBody>
      </p:sp>
      <p:sp>
        <p:nvSpPr>
          <p:cNvPr id="156" name="Shape 156"/>
          <p:cNvSpPr/>
          <p:nvPr>
            <p:ph type="sldNum" sz="quarter" idx="2"/>
          </p:nvPr>
        </p:nvSpPr>
        <p:spPr>
          <a:xfrm>
            <a:off x="12032642" y="9194800"/>
            <a:ext cx="204416" cy="3175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sp>
        <p:nvSpPr>
          <p:cNvPr id="157" name="Shape 157"/>
          <p:cNvSpPr/>
          <p:nvPr/>
        </p:nvSpPr>
        <p:spPr>
          <a:xfrm>
            <a:off x="6741669" y="1223658"/>
            <a:ext cx="5018614" cy="307549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lvl="0" marL="254000" indent="-254000" algn="l">
              <a:spcBef>
                <a:spcPts val="1000"/>
              </a:spcBef>
              <a:buSzPct val="50000"/>
              <a:buBlip>
                <a:blip r:embed="rId3"/>
              </a:buBlip>
              <a:defRPr sz="1800"/>
            </a:pPr>
            <a:r>
              <a:rPr sz="2400">
                <a:latin typeface="Gill Sans SemiBold"/>
                <a:ea typeface="Gill Sans SemiBold"/>
                <a:cs typeface="Gill Sans SemiBold"/>
                <a:sym typeface="Gill Sans SemiBold"/>
              </a:rPr>
              <a:t>Spin 0</a:t>
            </a:r>
            <a:endParaRPr sz="2400">
              <a:latin typeface="Gill Sans SemiBold"/>
              <a:ea typeface="Gill Sans SemiBold"/>
              <a:cs typeface="Gill Sans SemiBold"/>
              <a:sym typeface="Gill Sans SemiBold"/>
            </a:endParaRPr>
          </a:p>
          <a:p>
            <a:pPr lvl="1" marL="482600" indent="-254000" algn="l">
              <a:spcBef>
                <a:spcPts val="1000"/>
              </a:spcBef>
              <a:buSzPct val="50000"/>
              <a:buBlip>
                <a:blip r:embed="rId3"/>
              </a:buBlip>
              <a:defRPr sz="1800"/>
            </a:pPr>
            <a:r>
              <a:rPr sz="2400"/>
              <a:t>squarks, sleptons, sneutrinos</a:t>
            </a:r>
            <a:endParaRPr sz="2400"/>
          </a:p>
          <a:p>
            <a:pPr lvl="0" marL="254000" indent="-254000" algn="l">
              <a:spcBef>
                <a:spcPts val="1000"/>
              </a:spcBef>
              <a:buSzPct val="50000"/>
              <a:buBlip>
                <a:blip r:embed="rId3"/>
              </a:buBlip>
              <a:defRPr sz="1800"/>
            </a:pPr>
            <a:r>
              <a:rPr sz="2400">
                <a:latin typeface="Gill Sans SemiBold"/>
                <a:ea typeface="Gill Sans SemiBold"/>
                <a:cs typeface="Gill Sans SemiBold"/>
                <a:sym typeface="Gill Sans SemiBold"/>
              </a:rPr>
              <a:t>Spin 1/2</a:t>
            </a:r>
            <a:endParaRPr sz="2400">
              <a:latin typeface="Gill Sans SemiBold"/>
              <a:ea typeface="Gill Sans SemiBold"/>
              <a:cs typeface="Gill Sans SemiBold"/>
              <a:sym typeface="Gill Sans SemiBold"/>
            </a:endParaRPr>
          </a:p>
          <a:p>
            <a:pPr lvl="1" marL="482600" indent="-254000" algn="l">
              <a:spcBef>
                <a:spcPts val="1000"/>
              </a:spcBef>
              <a:buSzPct val="50000"/>
              <a:buBlip>
                <a:blip r:embed="rId3"/>
              </a:buBlip>
              <a:defRPr sz="1800"/>
            </a:pPr>
            <a:r>
              <a:rPr sz="2400"/>
              <a:t>charginos and neutralinos</a:t>
            </a:r>
            <a:endParaRPr sz="2400"/>
          </a:p>
          <a:p>
            <a:pPr lvl="1" marL="482600" indent="-254000" algn="l">
              <a:spcBef>
                <a:spcPts val="1000"/>
              </a:spcBef>
              <a:buSzPct val="50000"/>
              <a:buBlip>
                <a:blip r:embed="rId3"/>
              </a:buBlip>
              <a:defRPr sz="1800"/>
            </a:pPr>
            <a:r>
              <a:rPr sz="2400"/>
              <a:t>gluinos</a:t>
            </a:r>
            <a:endParaRPr sz="2400"/>
          </a:p>
          <a:p>
            <a:pPr lvl="1" marL="482600" indent="-254000" algn="l">
              <a:spcBef>
                <a:spcPts val="1000"/>
              </a:spcBef>
              <a:buSzPct val="50000"/>
              <a:buBlip>
                <a:blip r:embed="rId3"/>
              </a:buBlip>
              <a:defRPr sz="1800"/>
            </a:pPr>
            <a:r>
              <a:rPr sz="2400"/>
              <a:t>gravitinos</a:t>
            </a:r>
          </a:p>
        </p:txBody>
      </p:sp>
      <p:pic>
        <p:nvPicPr>
          <p:cNvPr id="158" name="pasted-image.pdf"/>
          <p:cNvPicPr/>
          <p:nvPr/>
        </p:nvPicPr>
        <p:blipFill>
          <a:blip r:embed="rId4">
            <a:extLst/>
          </a:blip>
          <a:stretch>
            <a:fillRect/>
          </a:stretch>
        </p:blipFill>
        <p:spPr>
          <a:xfrm>
            <a:off x="231761" y="2086858"/>
            <a:ext cx="5018614" cy="4022652"/>
          </a:xfrm>
          <a:prstGeom prst="rect">
            <a:avLst/>
          </a:prstGeom>
          <a:ln w="12700">
            <a:miter lim="400000"/>
          </a:ln>
        </p:spPr>
      </p:pic>
      <p:grpSp>
        <p:nvGrpSpPr>
          <p:cNvPr id="161" name="Group 161"/>
          <p:cNvGrpSpPr/>
          <p:nvPr/>
        </p:nvGrpSpPr>
        <p:grpSpPr>
          <a:xfrm>
            <a:off x="5138301" y="4277043"/>
            <a:ext cx="7549581" cy="4782303"/>
            <a:chOff x="-25400" y="-25400"/>
            <a:chExt cx="7549580" cy="4782302"/>
          </a:xfrm>
        </p:grpSpPr>
        <p:pic>
          <p:nvPicPr>
            <p:cNvPr id="160" name="pasted-image.png"/>
            <p:cNvPicPr/>
            <p:nvPr/>
          </p:nvPicPr>
          <p:blipFill>
            <a:blip r:embed="rId5">
              <a:extLst/>
            </a:blip>
            <a:stretch>
              <a:fillRect/>
            </a:stretch>
          </p:blipFill>
          <p:spPr>
            <a:xfrm>
              <a:off x="0" y="0"/>
              <a:ext cx="7498781" cy="4731503"/>
            </a:xfrm>
            <a:prstGeom prst="rect">
              <a:avLst/>
            </a:prstGeom>
            <a:ln>
              <a:noFill/>
            </a:ln>
            <a:effectLst/>
          </p:spPr>
        </p:pic>
        <p:pic>
          <p:nvPicPr>
            <p:cNvPr id="159" name=""/>
            <p:cNvPicPr/>
            <p:nvPr/>
          </p:nvPicPr>
          <p:blipFill>
            <a:blip r:embed="rId6">
              <a:extLst/>
            </a:blip>
            <a:stretch>
              <a:fillRect/>
            </a:stretch>
          </p:blipFill>
          <p:spPr>
            <a:xfrm>
              <a:off x="-25400" y="-25400"/>
              <a:ext cx="7549581" cy="4782303"/>
            </a:xfrm>
            <a:prstGeom prst="rect">
              <a:avLst/>
            </a:prstGeom>
            <a:effectLst/>
          </p:spPr>
        </p:pic>
      </p:grpSp>
      <p:sp>
        <p:nvSpPr>
          <p:cNvPr id="162" name="Shape 162"/>
          <p:cNvSpPr/>
          <p:nvPr/>
        </p:nvSpPr>
        <p:spPr>
          <a:xfrm>
            <a:off x="56660" y="1223658"/>
            <a:ext cx="5683304" cy="655543"/>
          </a:xfrm>
          <a:prstGeom prst="roundRect">
            <a:avLst>
              <a:gd name="adj" fmla="val 34676"/>
            </a:avLst>
          </a:prstGeom>
          <a:ln w="12700">
            <a:miter lim="400000"/>
          </a:ln>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SM Fermion (boson) ↔︎ boson (fermion)</a:t>
            </a:r>
          </a:p>
        </p:txBody>
      </p:sp>
      <p:sp>
        <p:nvSpPr>
          <p:cNvPr id="163" name="Shape 163"/>
          <p:cNvSpPr/>
          <p:nvPr/>
        </p:nvSpPr>
        <p:spPr>
          <a:xfrm>
            <a:off x="231761" y="6776148"/>
            <a:ext cx="5018614" cy="1688514"/>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marL="254000" indent="-254000" algn="l">
              <a:spcBef>
                <a:spcPts val="2000"/>
              </a:spcBef>
              <a:buSzPct val="50000"/>
              <a:buBlip>
                <a:blip r:embed="rId3"/>
              </a:buBlip>
              <a:defRPr sz="2400"/>
            </a:lvl1pPr>
          </a:lstStyle>
          <a:p>
            <a:pPr lvl="0">
              <a:defRPr sz="1800"/>
            </a:pPr>
            <a:r>
              <a:rPr sz="2400"/>
              <a:t>Lightest neutralino is typically the lightest SUSY particle (LSP) and is stable</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pPr lvl="0">
              <a:defRPr sz="1800">
                <a:solidFill>
                  <a:srgbClr val="000000"/>
                </a:solidFill>
              </a:defRPr>
            </a:pPr>
            <a:r>
              <a:rPr sz="4400">
                <a:solidFill>
                  <a:srgbClr val="FFFFFE"/>
                </a:solidFill>
              </a:rPr>
              <a:t>Why SUSY?</a:t>
            </a:r>
          </a:p>
        </p:txBody>
      </p:sp>
      <p:sp>
        <p:nvSpPr>
          <p:cNvPr id="168" name="Shape 168"/>
          <p:cNvSpPr/>
          <p:nvPr>
            <p:ph type="body" idx="1"/>
          </p:nvPr>
        </p:nvSpPr>
        <p:spPr>
          <a:xfrm>
            <a:off x="152136" y="1231900"/>
            <a:ext cx="8307502" cy="7651496"/>
          </a:xfrm>
          <a:prstGeom prst="rect">
            <a:avLst/>
          </a:prstGeom>
        </p:spPr>
        <p:txBody>
          <a:bodyPr/>
          <a:lstStyle/>
          <a:p>
            <a:pPr lvl="0" marL="0" indent="0">
              <a:buSzTx/>
              <a:buNone/>
              <a:defRPr sz="1800"/>
            </a:pPr>
            <a:r>
              <a:rPr sz="2400">
                <a:solidFill>
                  <a:srgbClr val="FFFFFF"/>
                </a:solidFill>
              </a:rPr>
              <a:t>SuperSymmetry</a:t>
            </a:r>
            <a:endParaRPr sz="2400">
              <a:solidFill>
                <a:srgbClr val="FFFFFF"/>
              </a:solidFill>
            </a:endParaRPr>
          </a:p>
          <a:p>
            <a:pPr lvl="0">
              <a:buBlip>
                <a:blip r:embed="rId3"/>
              </a:buBlip>
              <a:defRPr sz="1800"/>
            </a:pPr>
            <a:r>
              <a:rPr sz="2400">
                <a:solidFill>
                  <a:srgbClr val="941100"/>
                </a:solidFill>
              </a:rPr>
              <a:t>is the only mathematically viable extension of the Poincare space-time symmetry</a:t>
            </a:r>
            <a:endParaRPr sz="2400">
              <a:solidFill>
                <a:srgbClr val="941100"/>
              </a:solidFill>
            </a:endParaRPr>
          </a:p>
          <a:p>
            <a:pPr lvl="0">
              <a:buBlip>
                <a:blip r:embed="rId3"/>
              </a:buBlip>
              <a:defRPr sz="1800"/>
            </a:pPr>
            <a:r>
              <a:rPr sz="2400">
                <a:solidFill>
                  <a:srgbClr val="941100"/>
                </a:solidFill>
              </a:rPr>
              <a:t>provides a connection to gravity</a:t>
            </a:r>
            <a:endParaRPr sz="2400">
              <a:solidFill>
                <a:srgbClr val="941100"/>
              </a:solidFill>
            </a:endParaRPr>
          </a:p>
          <a:p>
            <a:pPr lvl="0">
              <a:buBlip>
                <a:blip r:embed="rId3"/>
              </a:buBlip>
              <a:defRPr sz="1800"/>
            </a:pPr>
            <a:r>
              <a:rPr sz="2400">
                <a:solidFill>
                  <a:srgbClr val="941100"/>
                </a:solidFill>
              </a:rPr>
              <a:t>leads to the unification of gauge interactions</a:t>
            </a:r>
            <a:endParaRPr sz="2400">
              <a:solidFill>
                <a:srgbClr val="941100"/>
              </a:solidFill>
            </a:endParaRPr>
          </a:p>
          <a:p>
            <a:pPr lvl="0">
              <a:buBlip>
                <a:blip r:embed="rId3"/>
              </a:buBlip>
              <a:defRPr sz="1800"/>
            </a:pPr>
            <a:r>
              <a:rPr sz="2400"/>
              <a:t>includes radiative EWKSB </a:t>
            </a:r>
            <a:endParaRPr sz="2400"/>
          </a:p>
          <a:p>
            <a:pPr lvl="1">
              <a:buBlip>
                <a:blip r:embed="rId3"/>
              </a:buBlip>
              <a:defRPr sz="1800"/>
            </a:pPr>
            <a:r>
              <a:rPr sz="2200"/>
              <a:t>SUSY loops make m</a:t>
            </a:r>
            <a:r>
              <a:rPr baseline="-5999" sz="2200"/>
              <a:t>H</a:t>
            </a:r>
            <a:r>
              <a:rPr baseline="31999" sz="2200"/>
              <a:t>2</a:t>
            </a:r>
            <a:r>
              <a:rPr sz="2200"/>
              <a:t> negative</a:t>
            </a:r>
            <a:endParaRPr sz="2200"/>
          </a:p>
          <a:p>
            <a:pPr lvl="0">
              <a:buBlip>
                <a:blip r:embed="rId3"/>
              </a:buBlip>
              <a:defRPr sz="1800"/>
            </a:pPr>
            <a:r>
              <a:rPr sz="2400">
                <a:solidFill>
                  <a:srgbClr val="008F00"/>
                </a:solidFill>
              </a:rPr>
              <a:t>expects the Higgs mass to be below 135 GeV </a:t>
            </a:r>
            <a:endParaRPr sz="2400">
              <a:solidFill>
                <a:srgbClr val="008F00"/>
              </a:solidFill>
            </a:endParaRPr>
          </a:p>
          <a:p>
            <a:pPr lvl="1" marL="505690" indent="-277090">
              <a:buBlip>
                <a:blip r:embed="rId3"/>
              </a:buBlip>
              <a:defRPr sz="1800"/>
            </a:pPr>
            <a:r>
              <a:rPr sz="2200">
                <a:solidFill>
                  <a:srgbClr val="008F00"/>
                </a:solidFill>
              </a:rPr>
              <a:t>Δm</a:t>
            </a:r>
            <a:r>
              <a:rPr baseline="-5999" sz="2200">
                <a:solidFill>
                  <a:srgbClr val="008F00"/>
                </a:solidFill>
              </a:rPr>
              <a:t>H</a:t>
            </a:r>
            <a:r>
              <a:rPr baseline="31999" sz="2200">
                <a:solidFill>
                  <a:srgbClr val="008F00"/>
                </a:solidFill>
              </a:rPr>
              <a:t>2 </a:t>
            </a:r>
            <a:r>
              <a:rPr sz="2200">
                <a:solidFill>
                  <a:srgbClr val="008F00"/>
                </a:solidFill>
              </a:rPr>
              <a:t>~ m</a:t>
            </a:r>
            <a:r>
              <a:rPr baseline="31999" sz="2200">
                <a:solidFill>
                  <a:srgbClr val="008F00"/>
                </a:solidFill>
              </a:rPr>
              <a:t>2</a:t>
            </a:r>
            <a:r>
              <a:rPr baseline="-5999" sz="2200">
                <a:solidFill>
                  <a:srgbClr val="008F00"/>
                </a:solidFill>
              </a:rPr>
              <a:t>SUSY</a:t>
            </a:r>
            <a:r>
              <a:rPr sz="2200">
                <a:solidFill>
                  <a:srgbClr val="008F00"/>
                </a:solidFill>
              </a:rPr>
              <a:t>log(Λ)</a:t>
            </a:r>
            <a:endParaRPr sz="2200">
              <a:solidFill>
                <a:srgbClr val="008F00"/>
              </a:solidFill>
            </a:endParaRPr>
          </a:p>
          <a:p>
            <a:pPr lvl="0">
              <a:buBlip>
                <a:blip r:embed="rId3"/>
              </a:buBlip>
              <a:defRPr sz="1800"/>
            </a:pPr>
            <a:r>
              <a:rPr sz="2400">
                <a:solidFill>
                  <a:srgbClr val="008F00"/>
                </a:solidFill>
              </a:rPr>
              <a:t>predicts an excellent candidate for Dark Matter if R-parity is conserved</a:t>
            </a:r>
            <a:endParaRPr sz="2400">
              <a:solidFill>
                <a:srgbClr val="008F00"/>
              </a:solidFill>
            </a:endParaRPr>
          </a:p>
        </p:txBody>
      </p:sp>
      <p:sp>
        <p:nvSpPr>
          <p:cNvPr id="169" name="Shape 169"/>
          <p:cNvSpPr/>
          <p:nvPr>
            <p:ph type="sldNum" sz="quarter" idx="2"/>
          </p:nvPr>
        </p:nvSpPr>
        <p:spPr>
          <a:xfrm>
            <a:off x="12032642" y="9194800"/>
            <a:ext cx="204416" cy="3175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grpSp>
        <p:nvGrpSpPr>
          <p:cNvPr id="176" name="Group 176"/>
          <p:cNvGrpSpPr/>
          <p:nvPr/>
        </p:nvGrpSpPr>
        <p:grpSpPr>
          <a:xfrm>
            <a:off x="8461457" y="1051694"/>
            <a:ext cx="3926730" cy="4120326"/>
            <a:chOff x="0" y="0"/>
            <a:chExt cx="3926728" cy="4120324"/>
          </a:xfrm>
        </p:grpSpPr>
        <p:grpSp>
          <p:nvGrpSpPr>
            <p:cNvPr id="174" name="Group 174"/>
            <p:cNvGrpSpPr/>
            <p:nvPr/>
          </p:nvGrpSpPr>
          <p:grpSpPr>
            <a:xfrm>
              <a:off x="684026" y="0"/>
              <a:ext cx="3242703" cy="4120325"/>
              <a:chOff x="0" y="0"/>
              <a:chExt cx="3242701" cy="4120324"/>
            </a:xfrm>
          </p:grpSpPr>
          <p:grpSp>
            <p:nvGrpSpPr>
              <p:cNvPr id="172" name="Group 172"/>
              <p:cNvGrpSpPr/>
              <p:nvPr/>
            </p:nvGrpSpPr>
            <p:grpSpPr>
              <a:xfrm>
                <a:off x="0" y="22279"/>
                <a:ext cx="3242702" cy="4098046"/>
                <a:chOff x="0" y="0"/>
                <a:chExt cx="3242701" cy="4098044"/>
              </a:xfrm>
            </p:grpSpPr>
            <p:pic>
              <p:nvPicPr>
                <p:cNvPr id="170" name="pasted-image.png"/>
                <p:cNvPicPr/>
                <p:nvPr/>
              </p:nvPicPr>
              <p:blipFill>
                <a:blip r:embed="rId4">
                  <a:extLst/>
                </a:blip>
                <a:stretch>
                  <a:fillRect/>
                </a:stretch>
              </p:blipFill>
              <p:spPr>
                <a:xfrm>
                  <a:off x="23470" y="0"/>
                  <a:ext cx="3219232" cy="4098045"/>
                </a:xfrm>
                <a:prstGeom prst="rect">
                  <a:avLst/>
                </a:prstGeom>
                <a:ln w="12700" cap="flat">
                  <a:noFill/>
                  <a:miter lim="400000"/>
                </a:ln>
                <a:effectLst/>
              </p:spPr>
            </p:pic>
            <p:sp>
              <p:nvSpPr>
                <p:cNvPr id="171" name="Shape 171"/>
                <p:cNvSpPr/>
                <p:nvPr/>
              </p:nvSpPr>
              <p:spPr>
                <a:xfrm>
                  <a:off x="0" y="3116098"/>
                  <a:ext cx="136543" cy="813423"/>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sp>
            <p:nvSpPr>
              <p:cNvPr id="173" name="Shape 173"/>
              <p:cNvSpPr/>
              <p:nvPr/>
            </p:nvSpPr>
            <p:spPr>
              <a:xfrm>
                <a:off x="6101" y="0"/>
                <a:ext cx="221702" cy="403330"/>
              </a:xfrm>
              <a:prstGeom prst="rect">
                <a:avLst/>
              </a:prstGeom>
              <a:solidFill>
                <a:srgbClr val="FFFFFE"/>
              </a:solidFill>
              <a:ln w="12700" cap="flat">
                <a:noFill/>
                <a:miter lim="400000"/>
              </a:ln>
              <a:effectLst/>
            </p:spPr>
            <p:txBody>
              <a:bodyPr wrap="square" lIns="0" tIns="0" rIns="0" bIns="0" numCol="1" anchor="ctr">
                <a:noAutofit/>
              </a:bodyPr>
              <a:lstStyle/>
              <a:p>
                <a:pPr lvl="0">
                  <a:defRPr sz="4000">
                    <a:solidFill>
                      <a:srgbClr val="FFFFFF"/>
                    </a:solidFill>
                    <a:effectLst>
                      <a:outerShdw sx="100000" sy="100000" kx="0" ky="0" algn="b" rotWithShape="0" blurRad="38100" dist="12700" dir="5400000">
                        <a:srgbClr val="000000">
                          <a:alpha val="50000"/>
                        </a:srgbClr>
                      </a:outerShdw>
                    </a:effectLst>
                  </a:defRPr>
                </a:pPr>
              </a:p>
            </p:txBody>
          </p:sp>
        </p:grpSp>
        <p:pic>
          <p:nvPicPr>
            <p:cNvPr id="175" name="pasted-image.png"/>
            <p:cNvPicPr/>
            <p:nvPr/>
          </p:nvPicPr>
          <p:blipFill>
            <a:blip r:embed="rId5">
              <a:extLst/>
            </a:blip>
            <a:stretch>
              <a:fillRect/>
            </a:stretch>
          </p:blipFill>
          <p:spPr>
            <a:xfrm>
              <a:off x="0" y="156269"/>
              <a:ext cx="882988" cy="525322"/>
            </a:xfrm>
            <a:prstGeom prst="rect">
              <a:avLst/>
            </a:prstGeom>
            <a:ln w="12700" cap="flat">
              <a:noFill/>
              <a:miter lim="400000"/>
            </a:ln>
            <a:effectLst/>
          </p:spPr>
        </p:pic>
      </p:grpSp>
      <p:sp>
        <p:nvSpPr>
          <p:cNvPr id="177" name="Shape 177"/>
          <p:cNvSpPr/>
          <p:nvPr/>
        </p:nvSpPr>
        <p:spPr>
          <a:xfrm>
            <a:off x="1464592" y="9112249"/>
            <a:ext cx="1019289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2000"/>
              </a:spcBef>
              <a:defRPr sz="2400">
                <a:solidFill>
                  <a:srgbClr val="FFFFFF"/>
                </a:solidFill>
              </a:defRPr>
            </a:lvl1pPr>
          </a:lstStyle>
          <a:p>
            <a:pPr lvl="0">
              <a:defRPr sz="1800">
                <a:solidFill>
                  <a:srgbClr val="000000"/>
                </a:solidFill>
              </a:defRPr>
            </a:pPr>
            <a:r>
              <a:rPr sz="2400">
                <a:solidFill>
                  <a:srgbClr val="FFFFFF"/>
                </a:solidFill>
              </a:rPr>
              <a:t>SUSY breaking makes SUSY particle mass different than that of the SM partners</a:t>
            </a:r>
          </a:p>
        </p:txBody>
      </p:sp>
      <p:grpSp>
        <p:nvGrpSpPr>
          <p:cNvPr id="180" name="Group 180"/>
          <p:cNvGrpSpPr/>
          <p:nvPr/>
        </p:nvGrpSpPr>
        <p:grpSpPr>
          <a:xfrm>
            <a:off x="9168079" y="5632189"/>
            <a:ext cx="3503938" cy="3412361"/>
            <a:chOff x="0" y="0"/>
            <a:chExt cx="3503937" cy="3412359"/>
          </a:xfrm>
        </p:grpSpPr>
        <p:pic>
          <p:nvPicPr>
            <p:cNvPr id="178" name="pasted-image.png"/>
            <p:cNvPicPr/>
            <p:nvPr/>
          </p:nvPicPr>
          <p:blipFill>
            <a:blip r:embed="rId6">
              <a:extLst/>
            </a:blip>
            <a:stretch>
              <a:fillRect/>
            </a:stretch>
          </p:blipFill>
          <p:spPr>
            <a:xfrm>
              <a:off x="0" y="0"/>
              <a:ext cx="3503938" cy="1457495"/>
            </a:xfrm>
            <a:prstGeom prst="rect">
              <a:avLst/>
            </a:prstGeom>
            <a:ln w="12700" cap="flat">
              <a:noFill/>
              <a:miter lim="400000"/>
            </a:ln>
            <a:effectLst/>
          </p:spPr>
        </p:pic>
        <p:pic>
          <p:nvPicPr>
            <p:cNvPr id="179" name="pasted-image.png"/>
            <p:cNvPicPr/>
            <p:nvPr/>
          </p:nvPicPr>
          <p:blipFill>
            <a:blip r:embed="rId7">
              <a:extLst/>
            </a:blip>
            <a:stretch>
              <a:fillRect/>
            </a:stretch>
          </p:blipFill>
          <p:spPr>
            <a:xfrm>
              <a:off x="548129" y="1643289"/>
              <a:ext cx="2428621" cy="1769071"/>
            </a:xfrm>
            <a:prstGeom prst="rect">
              <a:avLst/>
            </a:prstGeom>
            <a:ln w="12700" cap="flat">
              <a:noFill/>
              <a:miter lim="400000"/>
            </a:ln>
            <a:effectLst/>
          </p:spPr>
        </p:pic>
      </p:grpSp>
      <p:pic>
        <p:nvPicPr>
          <p:cNvPr id="181" name="pasted-image.pdf"/>
          <p:cNvPicPr/>
          <p:nvPr/>
        </p:nvPicPr>
        <p:blipFill>
          <a:blip r:embed="rId8">
            <a:extLst/>
          </a:blip>
          <a:stretch>
            <a:fillRect/>
          </a:stretch>
        </p:blipFill>
        <p:spPr>
          <a:xfrm>
            <a:off x="2046125" y="7850866"/>
            <a:ext cx="5370129" cy="988295"/>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title"/>
          </p:nvPr>
        </p:nvSpPr>
        <p:spPr>
          <a:prstGeom prst="rect">
            <a:avLst/>
          </a:prstGeom>
        </p:spPr>
        <p:txBody>
          <a:bodyPr/>
          <a:lstStyle/>
          <a:p>
            <a:pPr lvl="0">
              <a:defRPr sz="1800">
                <a:solidFill>
                  <a:srgbClr val="000000"/>
                </a:solidFill>
              </a:defRPr>
            </a:pPr>
            <a:r>
              <a:rPr sz="4400">
                <a:solidFill>
                  <a:srgbClr val="FFFFFE"/>
                </a:solidFill>
              </a:rPr>
              <a:t>The Large Hadron Collider</a:t>
            </a:r>
          </a:p>
        </p:txBody>
      </p:sp>
      <p:sp>
        <p:nvSpPr>
          <p:cNvPr id="186" name="Shape 186"/>
          <p:cNvSpPr/>
          <p:nvPr>
            <p:ph type="sldNum" sz="quarter" idx="2"/>
          </p:nvPr>
        </p:nvSpPr>
        <p:spPr>
          <a:xfrm>
            <a:off x="12032642" y="9194800"/>
            <a:ext cx="204416" cy="317500"/>
          </a:xfrm>
          <a:prstGeom prst="rect">
            <a:avLst/>
          </a:prstGeom>
          <a:extLst>
            <a:ext uri="{C572A759-6A51-4108-AA02-DFA0A04FC94B}">
              <ma14:wrappingTextBoxFlag xmlns:ma14="http://schemas.microsoft.com/office/mac/drawingml/2011/main" val="1"/>
            </a:ext>
          </a:extLst>
        </p:spPr>
        <p:txBody>
          <a:bodyPr/>
          <a:lstStyle/>
          <a:p>
            <a:pPr lvl="0">
              <a:defRPr sz="1800">
                <a:solidFill>
                  <a:srgbClr val="000000"/>
                </a:solidFill>
              </a:defRPr>
            </a:pPr>
            <a:fld id="{86CB4B4D-7CA3-9044-876B-883B54F8677D}" type="slidenum">
              <a:rPr sz="1400">
                <a:solidFill>
                  <a:srgbClr val="005192"/>
                </a:solidFill>
              </a:rPr>
            </a:fld>
          </a:p>
        </p:txBody>
      </p:sp>
      <p:pic>
        <p:nvPicPr>
          <p:cNvPr id="187" name="pasted-image.png"/>
          <p:cNvPicPr/>
          <p:nvPr/>
        </p:nvPicPr>
        <p:blipFill>
          <a:blip r:embed="rId3">
            <a:extLst/>
          </a:blip>
          <a:stretch>
            <a:fillRect/>
          </a:stretch>
        </p:blipFill>
        <p:spPr>
          <a:xfrm>
            <a:off x="647700" y="1200720"/>
            <a:ext cx="11709400" cy="8381863"/>
          </a:xfrm>
          <a:prstGeom prst="rect">
            <a:avLst/>
          </a:prstGeom>
          <a:ln w="12700">
            <a:miter lim="400000"/>
          </a:ln>
        </p:spPr>
      </p:pic>
      <p:sp>
        <p:nvSpPr>
          <p:cNvPr id="188" name="Shape 188"/>
          <p:cNvSpPr/>
          <p:nvPr/>
        </p:nvSpPr>
        <p:spPr>
          <a:xfrm>
            <a:off x="107469" y="2562012"/>
            <a:ext cx="12789862" cy="1119736"/>
          </a:xfrm>
          <a:prstGeom prst="roundRect">
            <a:avLst>
              <a:gd name="adj" fmla="val 17013"/>
            </a:avLst>
          </a:prstGeom>
          <a:solidFill>
            <a:srgbClr val="F5D328"/>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2400"/>
            </a:lvl1pPr>
          </a:lstStyle>
          <a:p>
            <a:pPr lvl="0">
              <a:defRPr sz="1800"/>
            </a:pPr>
            <a:r>
              <a:rPr sz="2400"/>
              <a:t>Superconducting Proton Accelerator and Collider installed in a 27km circumference underground tunnel (tunnel was built for LEP collider in 1985)</a:t>
            </a:r>
          </a:p>
        </p:txBody>
      </p:sp>
      <p:graphicFrame>
        <p:nvGraphicFramePr>
          <p:cNvPr id="189" name="Table 189"/>
          <p:cNvGraphicFramePr/>
          <p:nvPr/>
        </p:nvGraphicFramePr>
        <p:xfrm>
          <a:off x="368337" y="7229927"/>
          <a:ext cx="4849348" cy="240077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532818"/>
                <a:gridCol w="1422011"/>
                <a:gridCol w="1894516"/>
              </a:tblGrid>
              <a:tr h="400128">
                <a:tc>
                  <a:txBody>
                    <a:bodyPr/>
                    <a:lstStyle/>
                    <a:p>
                      <a:pPr lvl="0">
                        <a:spcBef>
                          <a:spcPts val="600"/>
                        </a:spcBef>
                        <a:defRPr b="1" sz="2000">
                          <a:solidFill>
                            <a:srgbClr val="645A55"/>
                          </a:solidFill>
                          <a:latin typeface="+mn-lt"/>
                          <a:ea typeface="+mn-ea"/>
                          <a:cs typeface="+mn-cs"/>
                          <a:sym typeface="Helvetica"/>
                        </a:defRPr>
                      </a:pP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Design</a:t>
                      </a: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Run 1</a:t>
                      </a:r>
                    </a:p>
                  </a:txBody>
                  <a:tcPr marL="50800" marR="50800" marT="50800" marB="50800" anchor="ctr" anchorCtr="0" horzOverflow="overflow"/>
                </a:tc>
              </a:tr>
              <a:tr h="400128">
                <a:tc>
                  <a:txBody>
                    <a:bodyPr/>
                    <a:lstStyle/>
                    <a:p>
                      <a:pPr lvl="0">
                        <a:spcBef>
                          <a:spcPts val="600"/>
                        </a:spcBef>
                        <a:defRPr sz="1800"/>
                      </a:pPr>
                      <a:r>
                        <a:rPr b="1" sz="2000">
                          <a:solidFill>
                            <a:srgbClr val="645A55"/>
                          </a:solidFill>
                          <a:latin typeface="+mn-lt"/>
                          <a:ea typeface="+mn-ea"/>
                          <a:cs typeface="+mn-cs"/>
                          <a:sym typeface="Helvetica"/>
                        </a:rPr>
                        <a:t>Beam </a:t>
                      </a: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7 TeV</a:t>
                      </a: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3.5-4TeV</a:t>
                      </a:r>
                    </a:p>
                  </a:txBody>
                  <a:tcPr marL="50800" marR="50800" marT="50800" marB="50800" anchor="ctr" anchorCtr="0" horzOverflow="overflow"/>
                </a:tc>
              </a:tr>
              <a:tr h="400128">
                <a:tc>
                  <a:txBody>
                    <a:bodyPr/>
                    <a:lstStyle/>
                    <a:p>
                      <a:pPr lvl="0">
                        <a:spcBef>
                          <a:spcPts val="600"/>
                        </a:spcBef>
                        <a:defRPr sz="1800"/>
                      </a:pPr>
                      <a:r>
                        <a:rPr b="1" sz="2000">
                          <a:solidFill>
                            <a:srgbClr val="645A55"/>
                          </a:solidFill>
                          <a:latin typeface="+mn-lt"/>
                          <a:ea typeface="+mn-ea"/>
                          <a:cs typeface="+mn-cs"/>
                          <a:sym typeface="Helvetica"/>
                        </a:rPr>
                        <a:t>Intensity</a:t>
                      </a: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1.15E+11</a:t>
                      </a: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1.48E+11</a:t>
                      </a:r>
                    </a:p>
                  </a:txBody>
                  <a:tcPr marL="50800" marR="50800" marT="50800" marB="50800" anchor="ctr" anchorCtr="0" horzOverflow="overflow"/>
                </a:tc>
              </a:tr>
              <a:tr h="400128">
                <a:tc>
                  <a:txBody>
                    <a:bodyPr/>
                    <a:lstStyle/>
                    <a:p>
                      <a:pPr lvl="0">
                        <a:spcBef>
                          <a:spcPts val="600"/>
                        </a:spcBef>
                        <a:defRPr sz="1800"/>
                      </a:pPr>
                      <a:r>
                        <a:rPr b="1" sz="2000">
                          <a:solidFill>
                            <a:srgbClr val="645A55"/>
                          </a:solidFill>
                          <a:latin typeface="+mn-lt"/>
                          <a:ea typeface="+mn-ea"/>
                          <a:cs typeface="+mn-cs"/>
                          <a:sym typeface="Helvetica"/>
                        </a:rPr>
                        <a:t># bunches</a:t>
                      </a: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2808</a:t>
                      </a: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1380</a:t>
                      </a:r>
                    </a:p>
                  </a:txBody>
                  <a:tcPr marL="50800" marR="50800" marT="50800" marB="50800" anchor="ctr" anchorCtr="0" horzOverflow="overflow"/>
                </a:tc>
              </a:tr>
              <a:tr h="400128">
                <a:tc>
                  <a:txBody>
                    <a:bodyPr/>
                    <a:lstStyle/>
                    <a:p>
                      <a:pPr lvl="0">
                        <a:spcBef>
                          <a:spcPts val="600"/>
                        </a:spcBef>
                        <a:defRPr sz="1800"/>
                      </a:pPr>
                      <a:r>
                        <a:rPr b="1" sz="2000">
                          <a:solidFill>
                            <a:srgbClr val="645A55"/>
                          </a:solidFill>
                          <a:latin typeface="+mn-lt"/>
                          <a:ea typeface="+mn-ea"/>
                          <a:cs typeface="+mn-cs"/>
                          <a:sym typeface="Helvetica"/>
                        </a:rPr>
                        <a:t>spacing</a:t>
                      </a: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25ns</a:t>
                      </a: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50ns</a:t>
                      </a:r>
                    </a:p>
                  </a:txBody>
                  <a:tcPr marL="50800" marR="50800" marT="50800" marB="50800" anchor="ctr" anchorCtr="0" horzOverflow="overflow"/>
                </a:tc>
              </a:tr>
              <a:tr h="400128">
                <a:tc>
                  <a:txBody>
                    <a:bodyPr/>
                    <a:lstStyle/>
                    <a:p>
                      <a:pPr lvl="0">
                        <a:spcBef>
                          <a:spcPts val="600"/>
                        </a:spcBef>
                        <a:defRPr sz="1800"/>
                      </a:pPr>
                      <a:r>
                        <a:rPr b="1" sz="2000">
                          <a:solidFill>
                            <a:srgbClr val="645A55"/>
                          </a:solidFill>
                          <a:latin typeface="+mn-lt"/>
                          <a:ea typeface="+mn-ea"/>
                          <a:cs typeface="+mn-cs"/>
                          <a:sym typeface="Helvetica"/>
                        </a:rPr>
                        <a:t>Luminosity</a:t>
                      </a: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E34/cm</a:t>
                      </a:r>
                      <a:r>
                        <a:rPr b="1" baseline="31999" sz="2000">
                          <a:solidFill>
                            <a:srgbClr val="645A55"/>
                          </a:solidFill>
                          <a:latin typeface="+mn-lt"/>
                          <a:ea typeface="+mn-ea"/>
                          <a:cs typeface="+mn-cs"/>
                          <a:sym typeface="Helvetica"/>
                        </a:rPr>
                        <a:t>2</a:t>
                      </a:r>
                      <a:r>
                        <a:rPr b="1" sz="2000">
                          <a:solidFill>
                            <a:srgbClr val="645A55"/>
                          </a:solidFill>
                          <a:latin typeface="+mn-lt"/>
                          <a:ea typeface="+mn-ea"/>
                          <a:cs typeface="+mn-cs"/>
                          <a:sym typeface="Helvetica"/>
                        </a:rPr>
                        <a:t>/s</a:t>
                      </a:r>
                    </a:p>
                  </a:txBody>
                  <a:tcPr marL="50800" marR="50800" marT="50800" marB="50800" anchor="ctr" anchorCtr="0" horzOverflow="overflow"/>
                </a:tc>
                <a:tc>
                  <a:txBody>
                    <a:bodyPr/>
                    <a:lstStyle/>
                    <a:p>
                      <a:pPr lvl="0">
                        <a:spcBef>
                          <a:spcPts val="600"/>
                        </a:spcBef>
                        <a:defRPr sz="1800"/>
                      </a:pPr>
                      <a:r>
                        <a:rPr b="1" sz="2000">
                          <a:solidFill>
                            <a:srgbClr val="645A55"/>
                          </a:solidFill>
                          <a:latin typeface="+mn-lt"/>
                          <a:ea typeface="+mn-ea"/>
                          <a:cs typeface="+mn-cs"/>
                          <a:sym typeface="Helvetica"/>
                        </a:rPr>
                        <a:t>6.8E33/cm</a:t>
                      </a:r>
                      <a:r>
                        <a:rPr b="1" baseline="31999" sz="2000">
                          <a:solidFill>
                            <a:srgbClr val="645A55"/>
                          </a:solidFill>
                          <a:latin typeface="+mn-lt"/>
                          <a:ea typeface="+mn-ea"/>
                          <a:cs typeface="+mn-cs"/>
                          <a:sym typeface="Helvetica"/>
                        </a:rPr>
                        <a:t>2</a:t>
                      </a:r>
                      <a:r>
                        <a:rPr b="1" sz="2000">
                          <a:solidFill>
                            <a:srgbClr val="645A55"/>
                          </a:solidFill>
                          <a:latin typeface="+mn-lt"/>
                          <a:ea typeface="+mn-ea"/>
                          <a:cs typeface="+mn-cs"/>
                          <a:sym typeface="Helvetica"/>
                        </a:rPr>
                        <a:t>/s</a:t>
                      </a:r>
                    </a:p>
                  </a:txBody>
                  <a:tcPr marL="50800" marR="50800" marT="50800" marB="50800" anchor="ctr" anchorCtr="0" horzOverflow="overflow"/>
                </a:tc>
              </a:tr>
            </a:tbl>
          </a:graphicData>
        </a:graphic>
      </p:graphicFrame>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3.png"/></Relationships>

</file>

<file path=ppt/theme/_rels/theme2.xml.rels><?xml version="1.0" encoding="UTF-8" standalone="yes"?><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EEEAE5"/>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0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42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